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 id="2147483864" r:id="rId3"/>
  </p:sldMasterIdLst>
  <p:notesMasterIdLst>
    <p:notesMasterId r:id="rId45"/>
  </p:notesMasterIdLst>
  <p:sldIdLst>
    <p:sldId id="256" r:id="rId4"/>
    <p:sldId id="260" r:id="rId5"/>
    <p:sldId id="261" r:id="rId6"/>
    <p:sldId id="263" r:id="rId7"/>
    <p:sldId id="264" r:id="rId8"/>
    <p:sldId id="265" r:id="rId9"/>
    <p:sldId id="273" r:id="rId10"/>
    <p:sldId id="267" r:id="rId11"/>
    <p:sldId id="268" r:id="rId12"/>
    <p:sldId id="270" r:id="rId13"/>
    <p:sldId id="271" r:id="rId14"/>
    <p:sldId id="272" r:id="rId15"/>
    <p:sldId id="274" r:id="rId16"/>
    <p:sldId id="275" r:id="rId17"/>
    <p:sldId id="266" r:id="rId18"/>
    <p:sldId id="276" r:id="rId19"/>
    <p:sldId id="277" r:id="rId20"/>
    <p:sldId id="279" r:id="rId21"/>
    <p:sldId id="280" r:id="rId22"/>
    <p:sldId id="281" r:id="rId23"/>
    <p:sldId id="282" r:id="rId24"/>
    <p:sldId id="283" r:id="rId25"/>
    <p:sldId id="294" r:id="rId26"/>
    <p:sldId id="284" r:id="rId27"/>
    <p:sldId id="285" r:id="rId28"/>
    <p:sldId id="290" r:id="rId29"/>
    <p:sldId id="291" r:id="rId30"/>
    <p:sldId id="293" r:id="rId31"/>
    <p:sldId id="292" r:id="rId32"/>
    <p:sldId id="289" r:id="rId33"/>
    <p:sldId id="295" r:id="rId34"/>
    <p:sldId id="297" r:id="rId35"/>
    <p:sldId id="298" r:id="rId36"/>
    <p:sldId id="299" r:id="rId37"/>
    <p:sldId id="306" r:id="rId38"/>
    <p:sldId id="301" r:id="rId39"/>
    <p:sldId id="302" r:id="rId40"/>
    <p:sldId id="303" r:id="rId41"/>
    <p:sldId id="304" r:id="rId42"/>
    <p:sldId id="305" r:id="rId43"/>
    <p:sldId id="288" r:id="rId44"/>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9" d="100"/>
          <a:sy n="89" d="100"/>
        </p:scale>
        <p:origin x="-732" y="-58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Six-Year Graduation Rates</a:t>
            </a:r>
            <a:r>
              <a:rPr lang="en-US" baseline="0" dirty="0"/>
              <a:t> for Those Entering U.S. Four-Year Colleges, 2013</a:t>
            </a:r>
            <a:endParaRPr lang="en-US" dirty="0"/>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Sheet1!$A$1:$D$1</c:f>
              <c:strCache>
                <c:ptCount val="4"/>
                <c:pt idx="0">
                  <c:v>Asians</c:v>
                </c:pt>
                <c:pt idx="1">
                  <c:v>Whites</c:v>
                </c:pt>
                <c:pt idx="2">
                  <c:v>Hispanics</c:v>
                </c:pt>
                <c:pt idx="3">
                  <c:v>Blacks</c:v>
                </c:pt>
              </c:strCache>
            </c:strRef>
          </c:cat>
          <c:val>
            <c:numRef>
              <c:f>Sheet1!$A$2:$D$2</c:f>
              <c:numCache>
                <c:formatCode>0%</c:formatCode>
                <c:ptCount val="4"/>
                <c:pt idx="0">
                  <c:v>0.69</c:v>
                </c:pt>
                <c:pt idx="1">
                  <c:v>0.57999999999999996</c:v>
                </c:pt>
                <c:pt idx="2">
                  <c:v>0.46</c:v>
                </c:pt>
                <c:pt idx="3">
                  <c:v>0.39</c:v>
                </c:pt>
              </c:numCache>
            </c:numRef>
          </c:val>
        </c:ser>
        <c:dLbls>
          <c:showLegendKey val="0"/>
          <c:showVal val="0"/>
          <c:showCatName val="0"/>
          <c:showSerName val="0"/>
          <c:showPercent val="0"/>
          <c:showBubbleSize val="0"/>
        </c:dLbls>
        <c:gapWidth val="219"/>
        <c:overlap val="-27"/>
        <c:axId val="99601792"/>
        <c:axId val="99591296"/>
      </c:barChart>
      <c:catAx>
        <c:axId val="9960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591296"/>
        <c:crosses val="autoZero"/>
        <c:auto val="1"/>
        <c:lblAlgn val="ctr"/>
        <c:lblOffset val="100"/>
        <c:noMultiLvlLbl val="0"/>
      </c:catAx>
      <c:valAx>
        <c:axId val="99591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601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Six -Year Graduation Rates for Those Entering </a:t>
            </a:r>
          </a:p>
          <a:p>
            <a:pPr>
              <a:defRPr sz="1400" b="0" i="0" u="none" strike="noStrike" kern="1200" spc="0" baseline="0">
                <a:solidFill>
                  <a:schemeClr val="tx1">
                    <a:lumMod val="65000"/>
                    <a:lumOff val="35000"/>
                  </a:schemeClr>
                </a:solidFill>
                <a:latin typeface="+mn-lt"/>
                <a:ea typeface="+mn-ea"/>
                <a:cs typeface="+mn-cs"/>
              </a:defRPr>
            </a:pPr>
            <a:r>
              <a:rPr lang="en-US" dirty="0"/>
              <a:t>UC Riverside, 2014</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Sheet1!$A$4:$D$4</c:f>
              <c:strCache>
                <c:ptCount val="4"/>
                <c:pt idx="0">
                  <c:v>Asians</c:v>
                </c:pt>
                <c:pt idx="1">
                  <c:v>Whites</c:v>
                </c:pt>
                <c:pt idx="2">
                  <c:v>Hispanics</c:v>
                </c:pt>
                <c:pt idx="3">
                  <c:v>Blacks</c:v>
                </c:pt>
              </c:strCache>
            </c:strRef>
          </c:cat>
          <c:val>
            <c:numRef>
              <c:f>Sheet1!$A$5:$D$5</c:f>
              <c:numCache>
                <c:formatCode>0.00%</c:formatCode>
                <c:ptCount val="4"/>
                <c:pt idx="0">
                  <c:v>0.72599999999999998</c:v>
                </c:pt>
                <c:pt idx="1">
                  <c:v>0.68400000000000005</c:v>
                </c:pt>
                <c:pt idx="2">
                  <c:v>0.65900000000000003</c:v>
                </c:pt>
                <c:pt idx="3">
                  <c:v>0.72599999999999998</c:v>
                </c:pt>
              </c:numCache>
            </c:numRef>
          </c:val>
        </c:ser>
        <c:dLbls>
          <c:showLegendKey val="0"/>
          <c:showVal val="0"/>
          <c:showCatName val="0"/>
          <c:showSerName val="0"/>
          <c:showPercent val="0"/>
          <c:showBubbleSize val="0"/>
        </c:dLbls>
        <c:gapWidth val="219"/>
        <c:overlap val="-27"/>
        <c:axId val="96948992"/>
        <c:axId val="96950528"/>
      </c:barChart>
      <c:catAx>
        <c:axId val="9694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950528"/>
        <c:crosses val="autoZero"/>
        <c:auto val="1"/>
        <c:lblAlgn val="ctr"/>
        <c:lblOffset val="100"/>
        <c:noMultiLvlLbl val="0"/>
      </c:catAx>
      <c:valAx>
        <c:axId val="9695052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948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173874194592136E-2"/>
          <c:y val="9.5149022726891797E-2"/>
          <c:w val="0.58894094488188975"/>
          <c:h val="0.8326195683872849"/>
        </c:manualLayout>
      </c:layout>
      <c:lineChart>
        <c:grouping val="standard"/>
        <c:varyColors val="0"/>
        <c:ser>
          <c:idx val="0"/>
          <c:order val="0"/>
          <c:tx>
            <c:strRef>
              <c:f>'[Chart in Microsoft Word]Sheet1'!$A$3</c:f>
              <c:strCache>
                <c:ptCount val="1"/>
                <c:pt idx="0">
                  <c:v>Four-Year Not-for-Profit</c:v>
                </c:pt>
              </c:strCache>
            </c:strRef>
          </c:tx>
          <c:marker>
            <c:symbol val="none"/>
          </c:marker>
          <c:cat>
            <c:numRef>
              <c:f>'[Chart in Microsoft Word]Sheet1'!$B$2:$J$2</c:f>
              <c:numCache>
                <c:formatCode>General</c:formatCode>
                <c:ptCount val="9"/>
                <c:pt idx="0">
                  <c:v>1970</c:v>
                </c:pt>
                <c:pt idx="1">
                  <c:v>1975</c:v>
                </c:pt>
                <c:pt idx="2">
                  <c:v>1980</c:v>
                </c:pt>
                <c:pt idx="3">
                  <c:v>1985</c:v>
                </c:pt>
                <c:pt idx="4">
                  <c:v>1990</c:v>
                </c:pt>
                <c:pt idx="5">
                  <c:v>1995</c:v>
                </c:pt>
                <c:pt idx="6">
                  <c:v>2000</c:v>
                </c:pt>
                <c:pt idx="7">
                  <c:v>2005</c:v>
                </c:pt>
                <c:pt idx="8">
                  <c:v>2010</c:v>
                </c:pt>
              </c:numCache>
            </c:numRef>
          </c:cat>
          <c:val>
            <c:numRef>
              <c:f>'[Chart in Microsoft Word]Sheet1'!$B$3:$J$3</c:f>
              <c:numCache>
                <c:formatCode>General</c:formatCode>
                <c:ptCount val="9"/>
                <c:pt idx="0">
                  <c:v>68.400000000000006</c:v>
                </c:pt>
                <c:pt idx="1">
                  <c:v>58.9</c:v>
                </c:pt>
                <c:pt idx="2">
                  <c:v>56.6</c:v>
                </c:pt>
                <c:pt idx="3">
                  <c:v>56.8</c:v>
                </c:pt>
                <c:pt idx="4">
                  <c:v>55.8</c:v>
                </c:pt>
                <c:pt idx="5">
                  <c:v>54.4</c:v>
                </c:pt>
                <c:pt idx="6">
                  <c:v>53.1</c:v>
                </c:pt>
                <c:pt idx="7">
                  <c:v>52.7</c:v>
                </c:pt>
                <c:pt idx="8">
                  <c:v>50.4</c:v>
                </c:pt>
              </c:numCache>
            </c:numRef>
          </c:val>
          <c:smooth val="0"/>
        </c:ser>
        <c:ser>
          <c:idx val="1"/>
          <c:order val="1"/>
          <c:tx>
            <c:strRef>
              <c:f>'[Chart in Microsoft Word]Sheet1'!$A$4</c:f>
              <c:strCache>
                <c:ptCount val="1"/>
                <c:pt idx="0">
                  <c:v>Two-Year and For-Profit</c:v>
                </c:pt>
              </c:strCache>
            </c:strRef>
          </c:tx>
          <c:marker>
            <c:symbol val="none"/>
          </c:marker>
          <c:cat>
            <c:numRef>
              <c:f>'[Chart in Microsoft Word]Sheet1'!$B$2:$J$2</c:f>
              <c:numCache>
                <c:formatCode>General</c:formatCode>
                <c:ptCount val="9"/>
                <c:pt idx="0">
                  <c:v>1970</c:v>
                </c:pt>
                <c:pt idx="1">
                  <c:v>1975</c:v>
                </c:pt>
                <c:pt idx="2">
                  <c:v>1980</c:v>
                </c:pt>
                <c:pt idx="3">
                  <c:v>1985</c:v>
                </c:pt>
                <c:pt idx="4">
                  <c:v>1990</c:v>
                </c:pt>
                <c:pt idx="5">
                  <c:v>1995</c:v>
                </c:pt>
                <c:pt idx="6">
                  <c:v>2000</c:v>
                </c:pt>
                <c:pt idx="7">
                  <c:v>2005</c:v>
                </c:pt>
                <c:pt idx="8">
                  <c:v>2010</c:v>
                </c:pt>
              </c:numCache>
            </c:numRef>
          </c:cat>
          <c:val>
            <c:numRef>
              <c:f>'[Chart in Microsoft Word]Sheet1'!$B$4:$J$4</c:f>
              <c:numCache>
                <c:formatCode>General</c:formatCode>
                <c:ptCount val="9"/>
                <c:pt idx="0">
                  <c:v>31.5</c:v>
                </c:pt>
                <c:pt idx="1">
                  <c:v>41.2</c:v>
                </c:pt>
                <c:pt idx="2">
                  <c:v>43.4</c:v>
                </c:pt>
                <c:pt idx="3">
                  <c:v>43.1</c:v>
                </c:pt>
                <c:pt idx="4">
                  <c:v>44.2</c:v>
                </c:pt>
                <c:pt idx="5">
                  <c:v>45.5</c:v>
                </c:pt>
                <c:pt idx="6">
                  <c:v>46.8</c:v>
                </c:pt>
                <c:pt idx="7">
                  <c:v>47.1</c:v>
                </c:pt>
                <c:pt idx="8">
                  <c:v>49.6</c:v>
                </c:pt>
              </c:numCache>
            </c:numRef>
          </c:val>
          <c:smooth val="0"/>
        </c:ser>
        <c:ser>
          <c:idx val="2"/>
          <c:order val="2"/>
          <c:tx>
            <c:strRef>
              <c:f>'[Chart in Microsoft Word]Sheet1'!$A$5</c:f>
              <c:strCache>
                <c:ptCount val="1"/>
                <c:pt idx="0">
                  <c:v>AAU/COFHE</c:v>
                </c:pt>
              </c:strCache>
            </c:strRef>
          </c:tx>
          <c:marker>
            <c:symbol val="none"/>
          </c:marker>
          <c:cat>
            <c:numRef>
              <c:f>'[Chart in Microsoft Word]Sheet1'!$B$2:$J$2</c:f>
              <c:numCache>
                <c:formatCode>General</c:formatCode>
                <c:ptCount val="9"/>
                <c:pt idx="0">
                  <c:v>1970</c:v>
                </c:pt>
                <c:pt idx="1">
                  <c:v>1975</c:v>
                </c:pt>
                <c:pt idx="2">
                  <c:v>1980</c:v>
                </c:pt>
                <c:pt idx="3">
                  <c:v>1985</c:v>
                </c:pt>
                <c:pt idx="4">
                  <c:v>1990</c:v>
                </c:pt>
                <c:pt idx="5">
                  <c:v>1995</c:v>
                </c:pt>
                <c:pt idx="6">
                  <c:v>2000</c:v>
                </c:pt>
                <c:pt idx="7">
                  <c:v>2005</c:v>
                </c:pt>
                <c:pt idx="8">
                  <c:v>2010</c:v>
                </c:pt>
              </c:numCache>
            </c:numRef>
          </c:cat>
          <c:val>
            <c:numRef>
              <c:f>'[Chart in Microsoft Word]Sheet1'!$B$5:$J$5</c:f>
              <c:numCache>
                <c:formatCode>General</c:formatCode>
                <c:ptCount val="9"/>
                <c:pt idx="2">
                  <c:v>8.8000000000000007</c:v>
                </c:pt>
                <c:pt idx="3">
                  <c:v>8.9</c:v>
                </c:pt>
                <c:pt idx="4">
                  <c:v>8.1999999999999993</c:v>
                </c:pt>
                <c:pt idx="5">
                  <c:v>7.8</c:v>
                </c:pt>
                <c:pt idx="6">
                  <c:v>7.7</c:v>
                </c:pt>
                <c:pt idx="7">
                  <c:v>7</c:v>
                </c:pt>
                <c:pt idx="8">
                  <c:v>6.2</c:v>
                </c:pt>
              </c:numCache>
            </c:numRef>
          </c:val>
          <c:smooth val="0"/>
        </c:ser>
        <c:ser>
          <c:idx val="3"/>
          <c:order val="3"/>
          <c:tx>
            <c:strRef>
              <c:f>'[Chart in Microsoft Word]Sheet1'!$A$6</c:f>
              <c:strCache>
                <c:ptCount val="1"/>
                <c:pt idx="0">
                  <c:v>Elite Private Only</c:v>
                </c:pt>
              </c:strCache>
            </c:strRef>
          </c:tx>
          <c:marker>
            <c:symbol val="none"/>
          </c:marker>
          <c:cat>
            <c:numRef>
              <c:f>'[Chart in Microsoft Word]Sheet1'!$B$2:$J$2</c:f>
              <c:numCache>
                <c:formatCode>General</c:formatCode>
                <c:ptCount val="9"/>
                <c:pt idx="0">
                  <c:v>1970</c:v>
                </c:pt>
                <c:pt idx="1">
                  <c:v>1975</c:v>
                </c:pt>
                <c:pt idx="2">
                  <c:v>1980</c:v>
                </c:pt>
                <c:pt idx="3">
                  <c:v>1985</c:v>
                </c:pt>
                <c:pt idx="4">
                  <c:v>1990</c:v>
                </c:pt>
                <c:pt idx="5">
                  <c:v>1995</c:v>
                </c:pt>
                <c:pt idx="6">
                  <c:v>2000</c:v>
                </c:pt>
                <c:pt idx="7">
                  <c:v>2005</c:v>
                </c:pt>
                <c:pt idx="8">
                  <c:v>2010</c:v>
                </c:pt>
              </c:numCache>
            </c:numRef>
          </c:cat>
          <c:val>
            <c:numRef>
              <c:f>'[Chart in Microsoft Word]Sheet1'!$B$6:$J$6</c:f>
              <c:numCache>
                <c:formatCode>General</c:formatCode>
                <c:ptCount val="9"/>
                <c:pt idx="2">
                  <c:v>1.9</c:v>
                </c:pt>
                <c:pt idx="3">
                  <c:v>2</c:v>
                </c:pt>
                <c:pt idx="4">
                  <c:v>1.8</c:v>
                </c:pt>
                <c:pt idx="5">
                  <c:v>2</c:v>
                </c:pt>
                <c:pt idx="6">
                  <c:v>1.7</c:v>
                </c:pt>
                <c:pt idx="7">
                  <c:v>1.6</c:v>
                </c:pt>
                <c:pt idx="8">
                  <c:v>1.4</c:v>
                </c:pt>
              </c:numCache>
            </c:numRef>
          </c:val>
          <c:smooth val="0"/>
        </c:ser>
        <c:dLbls>
          <c:showLegendKey val="0"/>
          <c:showVal val="0"/>
          <c:showCatName val="0"/>
          <c:showSerName val="0"/>
          <c:showPercent val="0"/>
          <c:showBubbleSize val="0"/>
        </c:dLbls>
        <c:marker val="1"/>
        <c:smooth val="0"/>
        <c:axId val="96991488"/>
        <c:axId val="119017472"/>
      </c:lineChart>
      <c:catAx>
        <c:axId val="96991488"/>
        <c:scaling>
          <c:orientation val="minMax"/>
        </c:scaling>
        <c:delete val="0"/>
        <c:axPos val="b"/>
        <c:numFmt formatCode="General" sourceLinked="1"/>
        <c:majorTickMark val="out"/>
        <c:minorTickMark val="none"/>
        <c:tickLblPos val="nextTo"/>
        <c:crossAx val="119017472"/>
        <c:crosses val="autoZero"/>
        <c:auto val="1"/>
        <c:lblAlgn val="ctr"/>
        <c:lblOffset val="100"/>
        <c:noMultiLvlLbl val="0"/>
      </c:catAx>
      <c:valAx>
        <c:axId val="119017472"/>
        <c:scaling>
          <c:orientation val="minMax"/>
        </c:scaling>
        <c:delete val="0"/>
        <c:axPos val="l"/>
        <c:majorGridlines/>
        <c:numFmt formatCode="General" sourceLinked="1"/>
        <c:majorTickMark val="out"/>
        <c:minorTickMark val="none"/>
        <c:tickLblPos val="nextTo"/>
        <c:crossAx val="9699148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400"/>
            </a:pPr>
            <a:r>
              <a:rPr lang="en-US" sz="1400" b="1" i="0" baseline="0" dirty="0">
                <a:effectLst/>
              </a:rPr>
              <a:t>Average First Term GPAs, By LC Status, F07 thru F13</a:t>
            </a:r>
            <a:endParaRPr lang="en-US" sz="1400" dirty="0">
              <a:effectLst/>
            </a:endParaRPr>
          </a:p>
        </c:rich>
      </c:tx>
      <c:layout>
        <c:manualLayout>
          <c:xMode val="edge"/>
          <c:yMode val="edge"/>
          <c:x val="0.18690894407429837"/>
          <c:y val="2.4328041469043177E-2"/>
        </c:manualLayout>
      </c:layout>
      <c:overlay val="0"/>
    </c:title>
    <c:autoTitleDeleted val="0"/>
    <c:plotArea>
      <c:layout>
        <c:manualLayout>
          <c:layoutTarget val="inner"/>
          <c:xMode val="edge"/>
          <c:yMode val="edge"/>
          <c:x val="6.1187832290194498E-2"/>
          <c:y val="1.7975021163591665E-2"/>
          <c:w val="0.85975233864997647"/>
          <c:h val="0.74572286711583735"/>
        </c:manualLayout>
      </c:layout>
      <c:lineChart>
        <c:grouping val="standard"/>
        <c:varyColors val="0"/>
        <c:ser>
          <c:idx val="0"/>
          <c:order val="0"/>
          <c:tx>
            <c:v>LC Completers</c:v>
          </c:tx>
          <c:spPr>
            <a:ln>
              <a:solidFill>
                <a:srgbClr val="0070C0"/>
              </a:solidFill>
            </a:ln>
          </c:spPr>
          <c:marker>
            <c:symbol val="diamond"/>
            <c:size val="5"/>
            <c:spPr>
              <a:solidFill>
                <a:schemeClr val="tx1"/>
              </a:solidFill>
            </c:spPr>
          </c:marker>
          <c:dLbls>
            <c:dLbl>
              <c:idx val="0"/>
              <c:layout>
                <c:manualLayout>
                  <c:x val="-6.9974554707379136E-2"/>
                  <c:y val="-1.38888888888888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9077229200921987E-2"/>
                  <c:y val="-3.91445810757993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1204410517387615E-3"/>
                  <c:y val="-3.6111111111111108E-2"/>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schemeClr val="bg1"/>
              </a:solidFill>
              <a:ln>
                <a:solidFill>
                  <a:schemeClr val="tx1"/>
                </a:solidFill>
              </a:ln>
            </c:spPr>
            <c:txPr>
              <a:bodyPr/>
              <a:lstStyle/>
              <a:p>
                <a:pPr>
                  <a:defRPr b="1">
                    <a:solidFill>
                      <a:srgbClr val="0070C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errBars>
            <c:errDir val="y"/>
            <c:errBarType val="both"/>
            <c:errValType val="stdErr"/>
            <c:noEndCap val="0"/>
          </c:errBars>
          <c:cat>
            <c:strRef>
              <c:f>'Ong. Fall GPA'!$A$3:$A$9</c:f>
              <c:strCache>
                <c:ptCount val="7"/>
                <c:pt idx="0">
                  <c:v>07F</c:v>
                </c:pt>
                <c:pt idx="1">
                  <c:v>08F</c:v>
                </c:pt>
                <c:pt idx="2">
                  <c:v>09F</c:v>
                </c:pt>
                <c:pt idx="3">
                  <c:v>10F</c:v>
                </c:pt>
                <c:pt idx="4">
                  <c:v>11F</c:v>
                </c:pt>
                <c:pt idx="5">
                  <c:v>12F</c:v>
                </c:pt>
                <c:pt idx="6">
                  <c:v>13F</c:v>
                </c:pt>
              </c:strCache>
            </c:strRef>
          </c:cat>
          <c:val>
            <c:numRef>
              <c:f>'Ong. Fall GPA'!$F$3:$F$9</c:f>
              <c:numCache>
                <c:formatCode>0.00</c:formatCode>
                <c:ptCount val="7"/>
                <c:pt idx="0">
                  <c:v>2.7670838852097122</c:v>
                </c:pt>
                <c:pt idx="1">
                  <c:v>2.8380882825040135</c:v>
                </c:pt>
                <c:pt idx="2">
                  <c:v>2.7914868624420404</c:v>
                </c:pt>
                <c:pt idx="3">
                  <c:v>2.6320646319569123</c:v>
                </c:pt>
                <c:pt idx="4">
                  <c:v>3</c:v>
                </c:pt>
                <c:pt idx="5">
                  <c:v>3.11</c:v>
                </c:pt>
                <c:pt idx="6">
                  <c:v>3.2</c:v>
                </c:pt>
              </c:numCache>
            </c:numRef>
          </c:val>
          <c:smooth val="0"/>
        </c:ser>
        <c:ser>
          <c:idx val="1"/>
          <c:order val="1"/>
          <c:tx>
            <c:v>LC Waitlist</c:v>
          </c:tx>
          <c:spPr>
            <a:ln>
              <a:solidFill>
                <a:schemeClr val="tx1"/>
              </a:solidFill>
            </a:ln>
          </c:spPr>
          <c:marker>
            <c:symbol val="diamond"/>
            <c:size val="5"/>
            <c:spPr>
              <a:solidFill>
                <a:schemeClr val="tx1"/>
              </a:solidFill>
            </c:spPr>
          </c:marker>
          <c:dLbls>
            <c:dLbl>
              <c:idx val="0"/>
              <c:layout>
                <c:manualLayout>
                  <c:x val="-6.0376632951150332E-2"/>
                  <c:y val="-4.797150299684748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5131467345207803E-2"/>
                  <c:y val="4.16666666666666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4529262086513997E-2"/>
                  <c:y val="0.05"/>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9342390572204117E-2"/>
                  <c:y val="2.2733553592957288E-2"/>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schemeClr val="bg1"/>
              </a:solidFill>
              <a:ln>
                <a:solidFill>
                  <a:schemeClr val="tx1"/>
                </a:solidFill>
              </a:ln>
            </c:spPr>
            <c:txPr>
              <a:bodyPr/>
              <a:lstStyle/>
              <a:p>
                <a:pPr>
                  <a:defRPr b="1">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errBars>
            <c:errDir val="y"/>
            <c:errBarType val="both"/>
            <c:errValType val="stdErr"/>
            <c:noEndCap val="0"/>
          </c:errBars>
          <c:cat>
            <c:strRef>
              <c:f>'Ong. Fall GPA'!$A$3:$A$9</c:f>
              <c:strCache>
                <c:ptCount val="7"/>
                <c:pt idx="0">
                  <c:v>07F</c:v>
                </c:pt>
                <c:pt idx="1">
                  <c:v>08F</c:v>
                </c:pt>
                <c:pt idx="2">
                  <c:v>09F</c:v>
                </c:pt>
                <c:pt idx="3">
                  <c:v>10F</c:v>
                </c:pt>
                <c:pt idx="4">
                  <c:v>11F</c:v>
                </c:pt>
                <c:pt idx="5">
                  <c:v>12F</c:v>
                </c:pt>
                <c:pt idx="6">
                  <c:v>13F</c:v>
                </c:pt>
              </c:strCache>
            </c:strRef>
          </c:cat>
          <c:val>
            <c:numRef>
              <c:f>'Ong. Fall GPA'!$J$3:$J$9</c:f>
              <c:numCache>
                <c:formatCode>0.00</c:formatCode>
                <c:ptCount val="7"/>
                <c:pt idx="0">
                  <c:v>2.5806618705035977</c:v>
                </c:pt>
                <c:pt idx="1">
                  <c:v>2.6382666666666665</c:v>
                </c:pt>
                <c:pt idx="2">
                  <c:v>2.7550208333333339</c:v>
                </c:pt>
                <c:pt idx="3">
                  <c:v>2.4682370689655175</c:v>
                </c:pt>
                <c:pt idx="4">
                  <c:v>2.62</c:v>
                </c:pt>
                <c:pt idx="5">
                  <c:v>2.98</c:v>
                </c:pt>
                <c:pt idx="6" formatCode="General">
                  <c:v>2.79</c:v>
                </c:pt>
              </c:numCache>
            </c:numRef>
          </c:val>
          <c:smooth val="0"/>
        </c:ser>
        <c:ser>
          <c:idx val="2"/>
          <c:order val="2"/>
          <c:tx>
            <c:v>Non Participants</c:v>
          </c:tx>
          <c:spPr>
            <a:ln>
              <a:solidFill>
                <a:schemeClr val="accent5">
                  <a:lumMod val="60000"/>
                  <a:lumOff val="40000"/>
                </a:schemeClr>
              </a:solidFill>
            </a:ln>
          </c:spPr>
          <c:marker>
            <c:symbol val="diamond"/>
            <c:size val="5"/>
            <c:spPr>
              <a:solidFill>
                <a:schemeClr val="tx1"/>
              </a:solidFill>
            </c:spPr>
          </c:marker>
          <c:dLbls>
            <c:dLbl>
              <c:idx val="0"/>
              <c:layout>
                <c:manualLayout>
                  <c:x val="-4.8863739119041426E-2"/>
                  <c:y val="2.4233010894360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6430930249295519E-2"/>
                  <c:y val="-1.08382300234284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6430816213762752E-2"/>
                  <c:y val="5.27777777777777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8591551375102189E-3"/>
                  <c:y val="1.717792913339000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5.00736377025036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1.4727540500736377E-2"/>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schemeClr val="bg1"/>
              </a:solidFill>
              <a:ln>
                <a:solidFill>
                  <a:schemeClr val="tx1"/>
                </a:solidFill>
              </a:ln>
            </c:spPr>
            <c:txPr>
              <a:bodyPr/>
              <a:lstStyle/>
              <a:p>
                <a:pPr>
                  <a:defRPr b="1">
                    <a:solidFill>
                      <a:schemeClr val="accent5">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errBars>
            <c:errDir val="y"/>
            <c:errBarType val="both"/>
            <c:errValType val="stdErr"/>
            <c:noEndCap val="0"/>
          </c:errBars>
          <c:cat>
            <c:strRef>
              <c:f>'Ong. Fall GPA'!$A$3:$A$9</c:f>
              <c:strCache>
                <c:ptCount val="7"/>
                <c:pt idx="0">
                  <c:v>07F</c:v>
                </c:pt>
                <c:pt idx="1">
                  <c:v>08F</c:v>
                </c:pt>
                <c:pt idx="2">
                  <c:v>09F</c:v>
                </c:pt>
                <c:pt idx="3">
                  <c:v>10F</c:v>
                </c:pt>
                <c:pt idx="4">
                  <c:v>11F</c:v>
                </c:pt>
                <c:pt idx="5">
                  <c:v>12F</c:v>
                </c:pt>
                <c:pt idx="6">
                  <c:v>13F</c:v>
                </c:pt>
              </c:strCache>
            </c:strRef>
          </c:cat>
          <c:val>
            <c:numRef>
              <c:f>'Ong. Fall GPA'!$N$3:$N$9</c:f>
              <c:numCache>
                <c:formatCode>0.00</c:formatCode>
                <c:ptCount val="7"/>
                <c:pt idx="0">
                  <c:v>2.5560868014268725</c:v>
                </c:pt>
                <c:pt idx="1">
                  <c:v>2.6959273356401345</c:v>
                </c:pt>
                <c:pt idx="2">
                  <c:v>2.5880052465897183</c:v>
                </c:pt>
                <c:pt idx="3">
                  <c:v>2.4863668744434566</c:v>
                </c:pt>
                <c:pt idx="4">
                  <c:v>2.68</c:v>
                </c:pt>
                <c:pt idx="5">
                  <c:v>2.93</c:v>
                </c:pt>
                <c:pt idx="6">
                  <c:v>2.83</c:v>
                </c:pt>
              </c:numCache>
            </c:numRef>
          </c:val>
          <c:smooth val="0"/>
        </c:ser>
        <c:dLbls>
          <c:showLegendKey val="0"/>
          <c:showVal val="0"/>
          <c:showCatName val="0"/>
          <c:showSerName val="0"/>
          <c:showPercent val="0"/>
          <c:showBubbleSize val="0"/>
        </c:dLbls>
        <c:marker val="1"/>
        <c:smooth val="0"/>
        <c:axId val="114774784"/>
        <c:axId val="114776320"/>
      </c:lineChart>
      <c:catAx>
        <c:axId val="114774784"/>
        <c:scaling>
          <c:orientation val="minMax"/>
        </c:scaling>
        <c:delete val="0"/>
        <c:axPos val="b"/>
        <c:majorGridlines/>
        <c:numFmt formatCode="General" sourceLinked="0"/>
        <c:majorTickMark val="none"/>
        <c:minorTickMark val="none"/>
        <c:tickLblPos val="nextTo"/>
        <c:txPr>
          <a:bodyPr/>
          <a:lstStyle/>
          <a:p>
            <a:pPr>
              <a:defRPr b="1"/>
            </a:pPr>
            <a:endParaRPr lang="en-US"/>
          </a:p>
        </c:txPr>
        <c:crossAx val="114776320"/>
        <c:crosses val="autoZero"/>
        <c:auto val="1"/>
        <c:lblAlgn val="ctr"/>
        <c:lblOffset val="100"/>
        <c:noMultiLvlLbl val="0"/>
      </c:catAx>
      <c:valAx>
        <c:axId val="114776320"/>
        <c:scaling>
          <c:orientation val="minMax"/>
          <c:min val="2.2000000000000002"/>
        </c:scaling>
        <c:delete val="0"/>
        <c:axPos val="l"/>
        <c:majorGridlines/>
        <c:title>
          <c:tx>
            <c:rich>
              <a:bodyPr/>
              <a:lstStyle/>
              <a:p>
                <a:pPr>
                  <a:defRPr/>
                </a:pPr>
                <a:r>
                  <a:rPr lang="en-US" dirty="0"/>
                  <a:t>Average Fall GPA</a:t>
                </a:r>
              </a:p>
            </c:rich>
          </c:tx>
          <c:overlay val="0"/>
        </c:title>
        <c:numFmt formatCode="0.00" sourceLinked="1"/>
        <c:majorTickMark val="none"/>
        <c:minorTickMark val="none"/>
        <c:tickLblPos val="nextTo"/>
        <c:crossAx val="114774784"/>
        <c:crosses val="autoZero"/>
        <c:crossBetween val="between"/>
      </c:valAx>
    </c:plotArea>
    <c:legend>
      <c:legendPos val="t"/>
      <c:overlay val="0"/>
      <c:spPr>
        <a:ln>
          <a:solidFill>
            <a:schemeClr val="tx1"/>
          </a:solidFill>
        </a:ln>
      </c:sp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9E50D783-C02D-4957-8851-6F73380826A5}" type="datetimeFigureOut">
              <a:rPr lang="en-US" smtClean="0"/>
              <a:t>12/15/2015</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A68AE41A-308B-45B5-AE13-E7B09E10DA1E}" type="slidenum">
              <a:rPr lang="en-US" smtClean="0"/>
              <a:t>‹#›</a:t>
            </a:fld>
            <a:endParaRPr lang="en-US" dirty="0"/>
          </a:p>
        </p:txBody>
      </p:sp>
    </p:spTree>
    <p:extLst>
      <p:ext uri="{BB962C8B-B14F-4D97-AF65-F5344CB8AC3E}">
        <p14:creationId xmlns:p14="http://schemas.microsoft.com/office/powerpoint/2010/main" val="3270232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slide to: </a:t>
            </a:r>
          </a:p>
          <a:p>
            <a:pPr lvl="0"/>
            <a:r>
              <a:rPr lang="en-US" dirty="0"/>
              <a:t>- Set context 10,000 foot and “bringing it home” to the institutional contexts</a:t>
            </a:r>
          </a:p>
          <a:p>
            <a:pPr lvl="0"/>
            <a:r>
              <a:rPr lang="en-US" dirty="0"/>
              <a:t>- Discuss 10 year aim statement AND a shorter term (3 year) aim: What progress you want to make in the three years to get to this goal? </a:t>
            </a:r>
          </a:p>
          <a:p>
            <a:r>
              <a:rPr lang="en-US" dirty="0"/>
              <a:t>- Comment on the collaborative nature of the Alliance and the possibilities of learning faster by learning from each </a:t>
            </a:r>
          </a:p>
        </p:txBody>
      </p:sp>
      <p:sp>
        <p:nvSpPr>
          <p:cNvPr id="4" name="Slide Number Placeholder 3"/>
          <p:cNvSpPr>
            <a:spLocks noGrp="1"/>
          </p:cNvSpPr>
          <p:nvPr>
            <p:ph type="sldNum" sz="quarter" idx="10"/>
          </p:nvPr>
        </p:nvSpPr>
        <p:spPr/>
        <p:txBody>
          <a:bodyPr/>
          <a:lstStyle/>
          <a:p>
            <a:fld id="{B41C0414-7898-4F05-8B2D-2C3E52E67476}" type="slidenum">
              <a:rPr lang="en-US" smtClean="0"/>
              <a:t>41</a:t>
            </a:fld>
            <a:endParaRPr lang="en-US" dirty="0"/>
          </a:p>
        </p:txBody>
      </p:sp>
    </p:spTree>
    <p:extLst>
      <p:ext uri="{BB962C8B-B14F-4D97-AF65-F5344CB8AC3E}">
        <p14:creationId xmlns:p14="http://schemas.microsoft.com/office/powerpoint/2010/main" val="3254385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12/15/2015</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F6BBC724-FA26-4077-8B9A-30875A6B5FFA}" type="datetimeFigureOut">
              <a:rPr lang="en-US" smtClean="0"/>
              <a:pPr/>
              <a:t>12/15/2015</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5FBC0D7-E082-407F-8E7C-B770B7032907}" type="slidenum">
              <a:rPr lang="en-US" smtClean="0"/>
              <a:pPr/>
              <a:t>‹#›</a:t>
            </a:fld>
            <a:endParaRPr lang="en-US" dirty="0"/>
          </a:p>
        </p:txBody>
      </p:sp>
    </p:spTree>
    <p:extLst>
      <p:ext uri="{BB962C8B-B14F-4D97-AF65-F5344CB8AC3E}">
        <p14:creationId xmlns:p14="http://schemas.microsoft.com/office/powerpoint/2010/main" val="4176396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BBC724-FA26-4077-8B9A-30875A6B5FFA}" type="datetimeFigureOut">
              <a:rPr lang="en-US" smtClean="0">
                <a:solidFill>
                  <a:prstClr val="black">
                    <a:alpha val="80000"/>
                  </a:prstClr>
                </a:solidFill>
              </a:rPr>
              <a:pPr/>
              <a:t>12/15/2015</a:t>
            </a:fld>
            <a:endParaRPr lang="en-US" dirty="0">
              <a:solidFill>
                <a:prstClr val="black">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black">
                  <a:alpha val="80000"/>
                </a:prstClr>
              </a:solidFill>
            </a:endParaRPr>
          </a:p>
        </p:txBody>
      </p:sp>
      <p:sp>
        <p:nvSpPr>
          <p:cNvPr id="6" name="Slide Number Placeholder 5"/>
          <p:cNvSpPr>
            <a:spLocks noGrp="1"/>
          </p:cNvSpPr>
          <p:nvPr>
            <p:ph type="sldNum" sz="quarter" idx="12"/>
          </p:nvPr>
        </p:nvSpPr>
        <p:spPr/>
        <p:txBody>
          <a:bodyPr/>
          <a:lstStyle/>
          <a:p>
            <a:fld id="{B5FBC0D7-E082-407F-8E7C-B770B7032907}" type="slidenum">
              <a:rPr lang="en-US" smtClean="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3681304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BC724-FA26-4077-8B9A-30875A6B5FFA}" type="datetimeFigureOut">
              <a:rPr lang="en-US" smtClean="0">
                <a:solidFill>
                  <a:prstClr val="black">
                    <a:alpha val="80000"/>
                  </a:prstClr>
                </a:solidFill>
              </a:rPr>
              <a:pPr/>
              <a:t>12/15/2015</a:t>
            </a:fld>
            <a:endParaRPr lang="en-US" dirty="0">
              <a:solidFill>
                <a:prstClr val="black">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black">
                  <a:alpha val="80000"/>
                </a:prstClr>
              </a:solidFill>
            </a:endParaRPr>
          </a:p>
        </p:txBody>
      </p:sp>
      <p:sp>
        <p:nvSpPr>
          <p:cNvPr id="6" name="Slide Number Placeholder 5"/>
          <p:cNvSpPr>
            <a:spLocks noGrp="1"/>
          </p:cNvSpPr>
          <p:nvPr>
            <p:ph type="sldNum" sz="quarter" idx="12"/>
          </p:nvPr>
        </p:nvSpPr>
        <p:spPr/>
        <p:txBody>
          <a:bodyPr/>
          <a:lstStyle/>
          <a:p>
            <a:fld id="{B5FBC0D7-E082-407F-8E7C-B770B7032907}" type="slidenum">
              <a:rPr lang="en-US" smtClean="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1218494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BBC724-FA26-4077-8B9A-30875A6B5FFA}" type="datetimeFigureOut">
              <a:rPr lang="en-US" smtClean="0">
                <a:solidFill>
                  <a:prstClr val="black">
                    <a:alpha val="80000"/>
                  </a:prstClr>
                </a:solidFill>
              </a:rPr>
              <a:pPr/>
              <a:t>12/15/2015</a:t>
            </a:fld>
            <a:endParaRPr lang="en-US" dirty="0">
              <a:solidFill>
                <a:prstClr val="black">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black">
                  <a:alpha val="80000"/>
                </a:prstClr>
              </a:solidFill>
            </a:endParaRPr>
          </a:p>
        </p:txBody>
      </p:sp>
      <p:sp>
        <p:nvSpPr>
          <p:cNvPr id="7" name="Slide Number Placeholder 6"/>
          <p:cNvSpPr>
            <a:spLocks noGrp="1"/>
          </p:cNvSpPr>
          <p:nvPr>
            <p:ph type="sldNum" sz="quarter" idx="12"/>
          </p:nvPr>
        </p:nvSpPr>
        <p:spPr/>
        <p:txBody>
          <a:bodyPr/>
          <a:lstStyle/>
          <a:p>
            <a:fld id="{B5FBC0D7-E082-407F-8E7C-B770B7032907}" type="slidenum">
              <a:rPr lang="en-US" smtClean="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1737507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BBC724-FA26-4077-8B9A-30875A6B5FFA}" type="datetimeFigureOut">
              <a:rPr lang="en-US" smtClean="0">
                <a:solidFill>
                  <a:prstClr val="black">
                    <a:alpha val="80000"/>
                  </a:prstClr>
                </a:solidFill>
              </a:rPr>
              <a:pPr/>
              <a:t>12/15/2015</a:t>
            </a:fld>
            <a:endParaRPr lang="en-US" dirty="0">
              <a:solidFill>
                <a:prstClr val="black">
                  <a:alpha val="80000"/>
                </a:prstClr>
              </a:solidFill>
            </a:endParaRPr>
          </a:p>
        </p:txBody>
      </p:sp>
      <p:sp>
        <p:nvSpPr>
          <p:cNvPr id="8" name="Footer Placeholder 7"/>
          <p:cNvSpPr>
            <a:spLocks noGrp="1"/>
          </p:cNvSpPr>
          <p:nvPr>
            <p:ph type="ftr" sz="quarter" idx="11"/>
          </p:nvPr>
        </p:nvSpPr>
        <p:spPr/>
        <p:txBody>
          <a:bodyPr/>
          <a:lstStyle/>
          <a:p>
            <a:endParaRPr lang="en-US" dirty="0">
              <a:solidFill>
                <a:prstClr val="black">
                  <a:alpha val="80000"/>
                </a:prstClr>
              </a:solidFill>
            </a:endParaRPr>
          </a:p>
        </p:txBody>
      </p:sp>
      <p:sp>
        <p:nvSpPr>
          <p:cNvPr id="9" name="Slide Number Placeholder 8"/>
          <p:cNvSpPr>
            <a:spLocks noGrp="1"/>
          </p:cNvSpPr>
          <p:nvPr>
            <p:ph type="sldNum" sz="quarter" idx="12"/>
          </p:nvPr>
        </p:nvSpPr>
        <p:spPr/>
        <p:txBody>
          <a:bodyPr/>
          <a:lstStyle/>
          <a:p>
            <a:fld id="{B5FBC0D7-E082-407F-8E7C-B770B7032907}" type="slidenum">
              <a:rPr lang="en-US" smtClean="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3534361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BBC724-FA26-4077-8B9A-30875A6B5FFA}" type="datetimeFigureOut">
              <a:rPr lang="en-US" smtClean="0">
                <a:solidFill>
                  <a:prstClr val="black">
                    <a:alpha val="80000"/>
                  </a:prstClr>
                </a:solidFill>
              </a:rPr>
              <a:pPr/>
              <a:t>12/15/2015</a:t>
            </a:fld>
            <a:endParaRPr lang="en-US" dirty="0">
              <a:solidFill>
                <a:prstClr val="black">
                  <a:alpha val="80000"/>
                </a:prstClr>
              </a:solidFill>
            </a:endParaRPr>
          </a:p>
        </p:txBody>
      </p:sp>
      <p:sp>
        <p:nvSpPr>
          <p:cNvPr id="4" name="Footer Placeholder 3"/>
          <p:cNvSpPr>
            <a:spLocks noGrp="1"/>
          </p:cNvSpPr>
          <p:nvPr>
            <p:ph type="ftr" sz="quarter" idx="11"/>
          </p:nvPr>
        </p:nvSpPr>
        <p:spPr/>
        <p:txBody>
          <a:bodyPr/>
          <a:lstStyle/>
          <a:p>
            <a:endParaRPr lang="en-US" dirty="0">
              <a:solidFill>
                <a:prstClr val="black">
                  <a:alpha val="80000"/>
                </a:prstClr>
              </a:solidFill>
            </a:endParaRPr>
          </a:p>
        </p:txBody>
      </p:sp>
      <p:sp>
        <p:nvSpPr>
          <p:cNvPr id="5" name="Slide Number Placeholder 4"/>
          <p:cNvSpPr>
            <a:spLocks noGrp="1"/>
          </p:cNvSpPr>
          <p:nvPr>
            <p:ph type="sldNum" sz="quarter" idx="12"/>
          </p:nvPr>
        </p:nvSpPr>
        <p:spPr/>
        <p:txBody>
          <a:bodyPr/>
          <a:lstStyle/>
          <a:p>
            <a:fld id="{B5FBC0D7-E082-407F-8E7C-B770B7032907}" type="slidenum">
              <a:rPr lang="en-US" smtClean="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1040392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BC724-FA26-4077-8B9A-30875A6B5FFA}" type="datetimeFigureOut">
              <a:rPr lang="en-US" smtClean="0">
                <a:solidFill>
                  <a:prstClr val="black">
                    <a:alpha val="80000"/>
                  </a:prstClr>
                </a:solidFill>
              </a:rPr>
              <a:pPr/>
              <a:t>12/15/2015</a:t>
            </a:fld>
            <a:endParaRPr lang="en-US" dirty="0">
              <a:solidFill>
                <a:prstClr val="black">
                  <a:alpha val="80000"/>
                </a:prstClr>
              </a:solidFill>
            </a:endParaRPr>
          </a:p>
        </p:txBody>
      </p:sp>
      <p:sp>
        <p:nvSpPr>
          <p:cNvPr id="3" name="Footer Placeholder 2"/>
          <p:cNvSpPr>
            <a:spLocks noGrp="1"/>
          </p:cNvSpPr>
          <p:nvPr>
            <p:ph type="ftr" sz="quarter" idx="11"/>
          </p:nvPr>
        </p:nvSpPr>
        <p:spPr/>
        <p:txBody>
          <a:bodyPr/>
          <a:lstStyle/>
          <a:p>
            <a:endParaRPr lang="en-US" dirty="0">
              <a:solidFill>
                <a:prstClr val="black">
                  <a:alpha val="80000"/>
                </a:prstClr>
              </a:solidFill>
            </a:endParaRPr>
          </a:p>
        </p:txBody>
      </p:sp>
      <p:sp>
        <p:nvSpPr>
          <p:cNvPr id="4" name="Slide Number Placeholder 3"/>
          <p:cNvSpPr>
            <a:spLocks noGrp="1"/>
          </p:cNvSpPr>
          <p:nvPr>
            <p:ph type="sldNum" sz="quarter" idx="12"/>
          </p:nvPr>
        </p:nvSpPr>
        <p:spPr/>
        <p:txBody>
          <a:bodyPr/>
          <a:lstStyle/>
          <a:p>
            <a:fld id="{B5FBC0D7-E082-407F-8E7C-B770B7032907}" type="slidenum">
              <a:rPr lang="en-US" smtClean="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3351608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F6BBC724-FA26-4077-8B9A-30875A6B5FFA}" type="datetimeFigureOut">
              <a:rPr lang="en-US" smtClean="0">
                <a:solidFill>
                  <a:prstClr val="black">
                    <a:alpha val="80000"/>
                  </a:prstClr>
                </a:solidFill>
              </a:rPr>
              <a:pPr/>
              <a:t>12/15/2015</a:t>
            </a:fld>
            <a:endParaRPr lang="en-US" dirty="0">
              <a:solidFill>
                <a:prstClr val="black">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black">
                  <a:alpha val="80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5FBC0D7-E082-407F-8E7C-B770B7032907}" type="slidenum">
              <a:rPr lang="en-US" smtClean="0"/>
              <a:pPr/>
              <a:t>‹#›</a:t>
            </a:fld>
            <a:endParaRPr lang="en-US" dirty="0"/>
          </a:p>
        </p:txBody>
      </p:sp>
    </p:spTree>
    <p:extLst>
      <p:ext uri="{BB962C8B-B14F-4D97-AF65-F5344CB8AC3E}">
        <p14:creationId xmlns:p14="http://schemas.microsoft.com/office/powerpoint/2010/main" val="116700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F6BBC724-FA26-4077-8B9A-30875A6B5FFA}" type="datetimeFigureOut">
              <a:rPr lang="en-US" smtClean="0"/>
              <a:pPr/>
              <a:t>12/15/2015</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5FBC0D7-E082-407F-8E7C-B770B7032907}" type="slidenum">
              <a:rPr lang="en-US" smtClean="0"/>
              <a:pPr/>
              <a:t>‹#›</a:t>
            </a:fld>
            <a:endParaRPr lang="en-US" dirty="0"/>
          </a:p>
        </p:txBody>
      </p:sp>
    </p:spTree>
    <p:extLst>
      <p:ext uri="{BB962C8B-B14F-4D97-AF65-F5344CB8AC3E}">
        <p14:creationId xmlns:p14="http://schemas.microsoft.com/office/powerpoint/2010/main" val="329446266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BBC724-FA26-4077-8B9A-30875A6B5FFA}" type="datetimeFigureOut">
              <a:rPr lang="en-US" smtClean="0">
                <a:solidFill>
                  <a:prstClr val="black">
                    <a:alpha val="80000"/>
                  </a:prstClr>
                </a:solidFill>
              </a:rPr>
              <a:pPr/>
              <a:t>12/15/2015</a:t>
            </a:fld>
            <a:endParaRPr lang="en-US" dirty="0">
              <a:solidFill>
                <a:prstClr val="black">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black">
                  <a:alpha val="80000"/>
                </a:prstClr>
              </a:solidFill>
            </a:endParaRPr>
          </a:p>
        </p:txBody>
      </p:sp>
      <p:sp>
        <p:nvSpPr>
          <p:cNvPr id="6" name="Slide Number Placeholder 5"/>
          <p:cNvSpPr>
            <a:spLocks noGrp="1"/>
          </p:cNvSpPr>
          <p:nvPr>
            <p:ph type="sldNum" sz="quarter" idx="12"/>
          </p:nvPr>
        </p:nvSpPr>
        <p:spPr/>
        <p:txBody>
          <a:bodyPr/>
          <a:lstStyle/>
          <a:p>
            <a:fld id="{B5FBC0D7-E082-407F-8E7C-B770B7032907}" type="slidenum">
              <a:rPr lang="en-US" smtClean="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1100999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BBC724-FA26-4077-8B9A-30875A6B5FFA}" type="datetimeFigureOut">
              <a:rPr lang="en-US" smtClean="0">
                <a:solidFill>
                  <a:prstClr val="black">
                    <a:alpha val="80000"/>
                  </a:prstClr>
                </a:solidFill>
              </a:rPr>
              <a:pPr/>
              <a:t>12/15/2015</a:t>
            </a:fld>
            <a:endParaRPr lang="en-US" dirty="0">
              <a:solidFill>
                <a:prstClr val="black">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black">
                  <a:alpha val="80000"/>
                </a:prstClr>
              </a:solidFill>
            </a:endParaRPr>
          </a:p>
        </p:txBody>
      </p:sp>
      <p:sp>
        <p:nvSpPr>
          <p:cNvPr id="6" name="Slide Number Placeholder 5"/>
          <p:cNvSpPr>
            <a:spLocks noGrp="1"/>
          </p:cNvSpPr>
          <p:nvPr>
            <p:ph type="sldNum" sz="quarter" idx="12"/>
          </p:nvPr>
        </p:nvSpPr>
        <p:spPr/>
        <p:txBody>
          <a:bodyPr/>
          <a:lstStyle/>
          <a:p>
            <a:fld id="{B5FBC0D7-E082-407F-8E7C-B770B7032907}" type="slidenum">
              <a:rPr lang="en-US" smtClean="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1972473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F6BBC724-FA26-4077-8B9A-30875A6B5FFA}" type="datetimeFigureOut">
              <a:rPr lang="en-US" smtClean="0"/>
              <a:pPr/>
              <a:t>12/15/2015</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5FBC0D7-E082-407F-8E7C-B770B7032907}" type="slidenum">
              <a:rPr lang="en-US" smtClean="0"/>
              <a:pPr/>
              <a:t>‹#›</a:t>
            </a:fld>
            <a:endParaRPr lang="en-US" dirty="0"/>
          </a:p>
        </p:txBody>
      </p:sp>
    </p:spTree>
    <p:extLst>
      <p:ext uri="{BB962C8B-B14F-4D97-AF65-F5344CB8AC3E}">
        <p14:creationId xmlns:p14="http://schemas.microsoft.com/office/powerpoint/2010/main" val="35133067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BBC724-FA26-4077-8B9A-30875A6B5FFA}" type="datetimeFigureOut">
              <a:rPr lang="en-US" smtClean="0">
                <a:solidFill>
                  <a:prstClr val="black">
                    <a:alpha val="80000"/>
                  </a:prstClr>
                </a:solidFill>
              </a:rPr>
              <a:pPr/>
              <a:t>12/15/2015</a:t>
            </a:fld>
            <a:endParaRPr lang="en-US" dirty="0">
              <a:solidFill>
                <a:prstClr val="black">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black">
                  <a:alpha val="80000"/>
                </a:prstClr>
              </a:solidFill>
            </a:endParaRPr>
          </a:p>
        </p:txBody>
      </p:sp>
      <p:sp>
        <p:nvSpPr>
          <p:cNvPr id="6" name="Slide Number Placeholder 5"/>
          <p:cNvSpPr>
            <a:spLocks noGrp="1"/>
          </p:cNvSpPr>
          <p:nvPr>
            <p:ph type="sldNum" sz="quarter" idx="12"/>
          </p:nvPr>
        </p:nvSpPr>
        <p:spPr/>
        <p:txBody>
          <a:bodyPr/>
          <a:lstStyle/>
          <a:p>
            <a:fld id="{B5FBC0D7-E082-407F-8E7C-B770B7032907}" type="slidenum">
              <a:rPr lang="en-US" smtClean="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3818737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BC724-FA26-4077-8B9A-30875A6B5FFA}" type="datetimeFigureOut">
              <a:rPr lang="en-US" smtClean="0">
                <a:solidFill>
                  <a:prstClr val="black">
                    <a:alpha val="80000"/>
                  </a:prstClr>
                </a:solidFill>
              </a:rPr>
              <a:pPr/>
              <a:t>12/15/2015</a:t>
            </a:fld>
            <a:endParaRPr lang="en-US" dirty="0">
              <a:solidFill>
                <a:prstClr val="black">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black">
                  <a:alpha val="80000"/>
                </a:prstClr>
              </a:solidFill>
            </a:endParaRPr>
          </a:p>
        </p:txBody>
      </p:sp>
      <p:sp>
        <p:nvSpPr>
          <p:cNvPr id="6" name="Slide Number Placeholder 5"/>
          <p:cNvSpPr>
            <a:spLocks noGrp="1"/>
          </p:cNvSpPr>
          <p:nvPr>
            <p:ph type="sldNum" sz="quarter" idx="12"/>
          </p:nvPr>
        </p:nvSpPr>
        <p:spPr/>
        <p:txBody>
          <a:bodyPr/>
          <a:lstStyle/>
          <a:p>
            <a:fld id="{B5FBC0D7-E082-407F-8E7C-B770B7032907}" type="slidenum">
              <a:rPr lang="en-US" smtClean="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4083401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BBC724-FA26-4077-8B9A-30875A6B5FFA}" type="datetimeFigureOut">
              <a:rPr lang="en-US" smtClean="0">
                <a:solidFill>
                  <a:prstClr val="black">
                    <a:alpha val="80000"/>
                  </a:prstClr>
                </a:solidFill>
              </a:rPr>
              <a:pPr/>
              <a:t>12/15/2015</a:t>
            </a:fld>
            <a:endParaRPr lang="en-US" dirty="0">
              <a:solidFill>
                <a:prstClr val="black">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black">
                  <a:alpha val="80000"/>
                </a:prstClr>
              </a:solidFill>
            </a:endParaRPr>
          </a:p>
        </p:txBody>
      </p:sp>
      <p:sp>
        <p:nvSpPr>
          <p:cNvPr id="7" name="Slide Number Placeholder 6"/>
          <p:cNvSpPr>
            <a:spLocks noGrp="1"/>
          </p:cNvSpPr>
          <p:nvPr>
            <p:ph type="sldNum" sz="quarter" idx="12"/>
          </p:nvPr>
        </p:nvSpPr>
        <p:spPr/>
        <p:txBody>
          <a:bodyPr/>
          <a:lstStyle/>
          <a:p>
            <a:fld id="{B5FBC0D7-E082-407F-8E7C-B770B7032907}" type="slidenum">
              <a:rPr lang="en-US" smtClean="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3858221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BBC724-FA26-4077-8B9A-30875A6B5FFA}" type="datetimeFigureOut">
              <a:rPr lang="en-US" smtClean="0">
                <a:solidFill>
                  <a:prstClr val="black">
                    <a:alpha val="80000"/>
                  </a:prstClr>
                </a:solidFill>
              </a:rPr>
              <a:pPr/>
              <a:t>12/15/2015</a:t>
            </a:fld>
            <a:endParaRPr lang="en-US" dirty="0">
              <a:solidFill>
                <a:prstClr val="black">
                  <a:alpha val="80000"/>
                </a:prstClr>
              </a:solidFill>
            </a:endParaRPr>
          </a:p>
        </p:txBody>
      </p:sp>
      <p:sp>
        <p:nvSpPr>
          <p:cNvPr id="8" name="Footer Placeholder 7"/>
          <p:cNvSpPr>
            <a:spLocks noGrp="1"/>
          </p:cNvSpPr>
          <p:nvPr>
            <p:ph type="ftr" sz="quarter" idx="11"/>
          </p:nvPr>
        </p:nvSpPr>
        <p:spPr/>
        <p:txBody>
          <a:bodyPr/>
          <a:lstStyle/>
          <a:p>
            <a:endParaRPr lang="en-US" dirty="0">
              <a:solidFill>
                <a:prstClr val="black">
                  <a:alpha val="80000"/>
                </a:prstClr>
              </a:solidFill>
            </a:endParaRPr>
          </a:p>
        </p:txBody>
      </p:sp>
      <p:sp>
        <p:nvSpPr>
          <p:cNvPr id="9" name="Slide Number Placeholder 8"/>
          <p:cNvSpPr>
            <a:spLocks noGrp="1"/>
          </p:cNvSpPr>
          <p:nvPr>
            <p:ph type="sldNum" sz="quarter" idx="12"/>
          </p:nvPr>
        </p:nvSpPr>
        <p:spPr/>
        <p:txBody>
          <a:bodyPr/>
          <a:lstStyle/>
          <a:p>
            <a:fld id="{B5FBC0D7-E082-407F-8E7C-B770B7032907}" type="slidenum">
              <a:rPr lang="en-US" smtClean="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1466482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BBC724-FA26-4077-8B9A-30875A6B5FFA}" type="datetimeFigureOut">
              <a:rPr lang="en-US" smtClean="0">
                <a:solidFill>
                  <a:prstClr val="black">
                    <a:alpha val="80000"/>
                  </a:prstClr>
                </a:solidFill>
              </a:rPr>
              <a:pPr/>
              <a:t>12/15/2015</a:t>
            </a:fld>
            <a:endParaRPr lang="en-US" dirty="0">
              <a:solidFill>
                <a:prstClr val="black">
                  <a:alpha val="80000"/>
                </a:prstClr>
              </a:solidFill>
            </a:endParaRPr>
          </a:p>
        </p:txBody>
      </p:sp>
      <p:sp>
        <p:nvSpPr>
          <p:cNvPr id="4" name="Footer Placeholder 3"/>
          <p:cNvSpPr>
            <a:spLocks noGrp="1"/>
          </p:cNvSpPr>
          <p:nvPr>
            <p:ph type="ftr" sz="quarter" idx="11"/>
          </p:nvPr>
        </p:nvSpPr>
        <p:spPr/>
        <p:txBody>
          <a:bodyPr/>
          <a:lstStyle/>
          <a:p>
            <a:endParaRPr lang="en-US" dirty="0">
              <a:solidFill>
                <a:prstClr val="black">
                  <a:alpha val="80000"/>
                </a:prstClr>
              </a:solidFill>
            </a:endParaRPr>
          </a:p>
        </p:txBody>
      </p:sp>
      <p:sp>
        <p:nvSpPr>
          <p:cNvPr id="5" name="Slide Number Placeholder 4"/>
          <p:cNvSpPr>
            <a:spLocks noGrp="1"/>
          </p:cNvSpPr>
          <p:nvPr>
            <p:ph type="sldNum" sz="quarter" idx="12"/>
          </p:nvPr>
        </p:nvSpPr>
        <p:spPr/>
        <p:txBody>
          <a:bodyPr/>
          <a:lstStyle/>
          <a:p>
            <a:fld id="{B5FBC0D7-E082-407F-8E7C-B770B7032907}" type="slidenum">
              <a:rPr lang="en-US" smtClean="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409638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BC724-FA26-4077-8B9A-30875A6B5FFA}" type="datetimeFigureOut">
              <a:rPr lang="en-US" smtClean="0">
                <a:solidFill>
                  <a:prstClr val="black">
                    <a:alpha val="80000"/>
                  </a:prstClr>
                </a:solidFill>
              </a:rPr>
              <a:pPr/>
              <a:t>12/15/2015</a:t>
            </a:fld>
            <a:endParaRPr lang="en-US" dirty="0">
              <a:solidFill>
                <a:prstClr val="black">
                  <a:alpha val="80000"/>
                </a:prstClr>
              </a:solidFill>
            </a:endParaRPr>
          </a:p>
        </p:txBody>
      </p:sp>
      <p:sp>
        <p:nvSpPr>
          <p:cNvPr id="3" name="Footer Placeholder 2"/>
          <p:cNvSpPr>
            <a:spLocks noGrp="1"/>
          </p:cNvSpPr>
          <p:nvPr>
            <p:ph type="ftr" sz="quarter" idx="11"/>
          </p:nvPr>
        </p:nvSpPr>
        <p:spPr/>
        <p:txBody>
          <a:bodyPr/>
          <a:lstStyle/>
          <a:p>
            <a:endParaRPr lang="en-US" dirty="0">
              <a:solidFill>
                <a:prstClr val="black">
                  <a:alpha val="80000"/>
                </a:prstClr>
              </a:solidFill>
            </a:endParaRPr>
          </a:p>
        </p:txBody>
      </p:sp>
      <p:sp>
        <p:nvSpPr>
          <p:cNvPr id="4" name="Slide Number Placeholder 3"/>
          <p:cNvSpPr>
            <a:spLocks noGrp="1"/>
          </p:cNvSpPr>
          <p:nvPr>
            <p:ph type="sldNum" sz="quarter" idx="12"/>
          </p:nvPr>
        </p:nvSpPr>
        <p:spPr/>
        <p:txBody>
          <a:bodyPr/>
          <a:lstStyle/>
          <a:p>
            <a:fld id="{B5FBC0D7-E082-407F-8E7C-B770B7032907}" type="slidenum">
              <a:rPr lang="en-US" smtClean="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169274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F6BBC724-FA26-4077-8B9A-30875A6B5FFA}" type="datetimeFigureOut">
              <a:rPr lang="en-US" smtClean="0">
                <a:solidFill>
                  <a:prstClr val="black">
                    <a:alpha val="80000"/>
                  </a:prstClr>
                </a:solidFill>
              </a:rPr>
              <a:pPr/>
              <a:t>12/15/2015</a:t>
            </a:fld>
            <a:endParaRPr lang="en-US" dirty="0">
              <a:solidFill>
                <a:prstClr val="black">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black">
                  <a:alpha val="80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5FBC0D7-E082-407F-8E7C-B770B7032907}" type="slidenum">
              <a:rPr lang="en-US" smtClean="0"/>
              <a:pPr/>
              <a:t>‹#›</a:t>
            </a:fld>
            <a:endParaRPr lang="en-US" dirty="0"/>
          </a:p>
        </p:txBody>
      </p:sp>
    </p:spTree>
    <p:extLst>
      <p:ext uri="{BB962C8B-B14F-4D97-AF65-F5344CB8AC3E}">
        <p14:creationId xmlns:p14="http://schemas.microsoft.com/office/powerpoint/2010/main" val="2307578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F6BBC724-FA26-4077-8B9A-30875A6B5FFA}" type="datetimeFigureOut">
              <a:rPr lang="en-US" smtClean="0"/>
              <a:pPr/>
              <a:t>12/15/2015</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5FBC0D7-E082-407F-8E7C-B770B7032907}" type="slidenum">
              <a:rPr lang="en-US" smtClean="0"/>
              <a:pPr/>
              <a:t>‹#›</a:t>
            </a:fld>
            <a:endParaRPr lang="en-US" dirty="0"/>
          </a:p>
        </p:txBody>
      </p:sp>
    </p:spTree>
    <p:extLst>
      <p:ext uri="{BB962C8B-B14F-4D97-AF65-F5344CB8AC3E}">
        <p14:creationId xmlns:p14="http://schemas.microsoft.com/office/powerpoint/2010/main" val="411653923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BBC724-FA26-4077-8B9A-30875A6B5FFA}" type="datetimeFigureOut">
              <a:rPr lang="en-US" smtClean="0">
                <a:solidFill>
                  <a:prstClr val="black">
                    <a:alpha val="80000"/>
                  </a:prstClr>
                </a:solidFill>
              </a:rPr>
              <a:pPr/>
              <a:t>12/15/2015</a:t>
            </a:fld>
            <a:endParaRPr lang="en-US" dirty="0">
              <a:solidFill>
                <a:prstClr val="black">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black">
                  <a:alpha val="80000"/>
                </a:prstClr>
              </a:solidFill>
            </a:endParaRPr>
          </a:p>
        </p:txBody>
      </p:sp>
      <p:sp>
        <p:nvSpPr>
          <p:cNvPr id="6" name="Slide Number Placeholder 5"/>
          <p:cNvSpPr>
            <a:spLocks noGrp="1"/>
          </p:cNvSpPr>
          <p:nvPr>
            <p:ph type="sldNum" sz="quarter" idx="12"/>
          </p:nvPr>
        </p:nvSpPr>
        <p:spPr/>
        <p:txBody>
          <a:bodyPr/>
          <a:lstStyle/>
          <a:p>
            <a:fld id="{B5FBC0D7-E082-407F-8E7C-B770B7032907}" type="slidenum">
              <a:rPr lang="en-US" smtClean="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3422619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BBC724-FA26-4077-8B9A-30875A6B5FFA}" type="datetimeFigureOut">
              <a:rPr lang="en-US" smtClean="0">
                <a:solidFill>
                  <a:prstClr val="black">
                    <a:alpha val="80000"/>
                  </a:prstClr>
                </a:solidFill>
              </a:rPr>
              <a:pPr/>
              <a:t>12/15/2015</a:t>
            </a:fld>
            <a:endParaRPr lang="en-US" dirty="0">
              <a:solidFill>
                <a:prstClr val="black">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black">
                  <a:alpha val="80000"/>
                </a:prstClr>
              </a:solidFill>
            </a:endParaRPr>
          </a:p>
        </p:txBody>
      </p:sp>
      <p:sp>
        <p:nvSpPr>
          <p:cNvPr id="6" name="Slide Number Placeholder 5"/>
          <p:cNvSpPr>
            <a:spLocks noGrp="1"/>
          </p:cNvSpPr>
          <p:nvPr>
            <p:ph type="sldNum" sz="quarter" idx="12"/>
          </p:nvPr>
        </p:nvSpPr>
        <p:spPr/>
        <p:txBody>
          <a:bodyPr/>
          <a:lstStyle/>
          <a:p>
            <a:fld id="{B5FBC0D7-E082-407F-8E7C-B770B7032907}" type="slidenum">
              <a:rPr lang="en-US" smtClean="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126990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12/15/2015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12/15/2015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12/15/2015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12/15/2015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12/15/2015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12/15/2015</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12/15/2015</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defTabSz="914400"/>
            <a:fld id="{F6BBC724-FA26-4077-8B9A-30875A6B5FFA}" type="datetimeFigureOut">
              <a:rPr lang="en-US" smtClean="0">
                <a:solidFill>
                  <a:prstClr val="black">
                    <a:alpha val="80000"/>
                  </a:prstClr>
                </a:solidFill>
              </a:rPr>
              <a:pPr defTabSz="914400"/>
              <a:t>12/15/2015</a:t>
            </a:fld>
            <a:endParaRPr lang="en-US" dirty="0">
              <a:solidFill>
                <a:prstClr val="black">
                  <a:alpha val="80000"/>
                </a:prstClr>
              </a:solidFill>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defTabSz="914400"/>
            <a:endParaRPr lang="en-US" dirty="0">
              <a:solidFill>
                <a:prstClr val="black">
                  <a:alpha val="80000"/>
                </a:prstClr>
              </a:solidFill>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defTabSz="914400"/>
            <a:fld id="{B5FBC0D7-E082-407F-8E7C-B770B7032907}" type="slidenum">
              <a:rPr lang="en-US" smtClean="0">
                <a:solidFill>
                  <a:srgbClr val="50B4C8">
                    <a:alpha val="25000"/>
                  </a:srgbClr>
                </a:solidFill>
              </a:rPr>
              <a:pPr defTabSz="914400"/>
              <a:t>‹#›</a:t>
            </a:fld>
            <a:endParaRPr lang="en-US" dirty="0">
              <a:solidFill>
                <a:srgbClr val="50B4C8">
                  <a:alpha val="25000"/>
                </a:srgbClr>
              </a:solidFill>
            </a:endParaRPr>
          </a:p>
        </p:txBody>
      </p:sp>
    </p:spTree>
    <p:extLst>
      <p:ext uri="{BB962C8B-B14F-4D97-AF65-F5344CB8AC3E}">
        <p14:creationId xmlns:p14="http://schemas.microsoft.com/office/powerpoint/2010/main" val="224866782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defTabSz="914400"/>
            <a:fld id="{F6BBC724-FA26-4077-8B9A-30875A6B5FFA}" type="datetimeFigureOut">
              <a:rPr lang="en-US" smtClean="0">
                <a:solidFill>
                  <a:prstClr val="black">
                    <a:alpha val="80000"/>
                  </a:prstClr>
                </a:solidFill>
              </a:rPr>
              <a:pPr defTabSz="914400"/>
              <a:t>12/15/2015</a:t>
            </a:fld>
            <a:endParaRPr lang="en-US" dirty="0">
              <a:solidFill>
                <a:prstClr val="black">
                  <a:alpha val="80000"/>
                </a:prstClr>
              </a:solidFill>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defTabSz="914400"/>
            <a:endParaRPr lang="en-US" dirty="0">
              <a:solidFill>
                <a:prstClr val="black">
                  <a:alpha val="80000"/>
                </a:prstClr>
              </a:solidFill>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defTabSz="914400"/>
            <a:fld id="{B5FBC0D7-E082-407F-8E7C-B770B7032907}" type="slidenum">
              <a:rPr lang="en-US" smtClean="0">
                <a:solidFill>
                  <a:srgbClr val="50B4C8">
                    <a:alpha val="25000"/>
                  </a:srgbClr>
                </a:solidFill>
              </a:rPr>
              <a:pPr defTabSz="914400"/>
              <a:t>‹#›</a:t>
            </a:fld>
            <a:endParaRPr lang="en-US" dirty="0">
              <a:solidFill>
                <a:srgbClr val="50B4C8">
                  <a:alpha val="25000"/>
                </a:srgbClr>
              </a:solidFill>
            </a:endParaRPr>
          </a:p>
        </p:txBody>
      </p:sp>
    </p:spTree>
    <p:extLst>
      <p:ext uri="{BB962C8B-B14F-4D97-AF65-F5344CB8AC3E}">
        <p14:creationId xmlns:p14="http://schemas.microsoft.com/office/powerpoint/2010/main" val="216421850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How Colleges and Universities Can Improve Outcomes for </a:t>
            </a:r>
            <a:r>
              <a:rPr lang="en-US" sz="7200" smtClean="0"/>
              <a:t>Low-Income Students</a:t>
            </a:r>
            <a:r>
              <a:rPr lang="en-US" sz="7200" smtClean="0"/>
              <a:t> </a:t>
            </a:r>
            <a:endParaRPr lang="en-US" sz="7200" dirty="0"/>
          </a:p>
        </p:txBody>
      </p:sp>
      <p:sp>
        <p:nvSpPr>
          <p:cNvPr id="3" name="Subtitle 2"/>
          <p:cNvSpPr>
            <a:spLocks noGrp="1"/>
          </p:cNvSpPr>
          <p:nvPr>
            <p:ph type="subTitle" idx="1"/>
          </p:nvPr>
        </p:nvSpPr>
        <p:spPr>
          <a:xfrm>
            <a:off x="667512" y="4618652"/>
            <a:ext cx="9228201" cy="1234143"/>
          </a:xfrm>
        </p:spPr>
        <p:txBody>
          <a:bodyPr/>
          <a:lstStyle/>
          <a:p>
            <a:r>
              <a:rPr lang="en-US" dirty="0" smtClean="0"/>
              <a:t>Steven Brint</a:t>
            </a:r>
            <a:endParaRPr lang="en-US" dirty="0"/>
          </a:p>
        </p:txBody>
      </p:sp>
    </p:spTree>
    <p:extLst>
      <p:ext uri="{BB962C8B-B14F-4D97-AF65-F5344CB8AC3E}">
        <p14:creationId xmlns:p14="http://schemas.microsoft.com/office/powerpoint/2010/main" val="1112491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1.a. A Simple Course Demand Model</a:t>
            </a:r>
            <a:endParaRPr lang="en-US" b="1" dirty="0"/>
          </a:p>
        </p:txBody>
      </p:sp>
      <p:sp>
        <p:nvSpPr>
          <p:cNvPr id="3" name="Content Placeholder 2"/>
          <p:cNvSpPr>
            <a:spLocks noGrp="1"/>
          </p:cNvSpPr>
          <p:nvPr>
            <p:ph idx="1"/>
          </p:nvPr>
        </p:nvSpPr>
        <p:spPr>
          <a:xfrm>
            <a:off x="676656" y="2265404"/>
            <a:ext cx="10753725" cy="3739979"/>
          </a:xfrm>
        </p:spPr>
        <p:txBody>
          <a:bodyPr/>
          <a:lstStyle/>
          <a:p>
            <a:r>
              <a:rPr lang="en-US" dirty="0" smtClean="0"/>
              <a:t>* Look at trends over 10 years for lower and upper division seats in each program.</a:t>
            </a:r>
          </a:p>
          <a:p>
            <a:r>
              <a:rPr lang="en-US" dirty="0" smtClean="0"/>
              <a:t>* Based on these trends, choose one of three predictor choices: linear trend, last 3-years average, last year only.</a:t>
            </a:r>
          </a:p>
          <a:p>
            <a:r>
              <a:rPr lang="en-US" dirty="0" smtClean="0"/>
              <a:t>*Determine proportions of needed seats in lower and upper division based on these predictor choices.</a:t>
            </a:r>
          </a:p>
          <a:p>
            <a:r>
              <a:rPr lang="en-US" dirty="0" smtClean="0"/>
              <a:t>* Project out to anticipated next year’s enrollment, accounting for “summer melt”</a:t>
            </a:r>
          </a:p>
          <a:p>
            <a:r>
              <a:rPr lang="en-US" dirty="0" smtClean="0"/>
              <a:t>* Build in expected loss between quarters or semesters</a:t>
            </a:r>
          </a:p>
          <a:p>
            <a:r>
              <a:rPr lang="en-US" dirty="0" smtClean="0"/>
              <a:t>* Run on several scenario – 10%, -5%, expected, +5%, and +10% - to provide options.</a:t>
            </a:r>
            <a:endParaRPr lang="en-US" dirty="0"/>
          </a:p>
        </p:txBody>
      </p:sp>
    </p:spTree>
    <p:extLst>
      <p:ext uri="{BB962C8B-B14F-4D97-AF65-F5344CB8AC3E}">
        <p14:creationId xmlns:p14="http://schemas.microsoft.com/office/powerpoint/2010/main" val="1064635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030" y="353482"/>
            <a:ext cx="10772775" cy="1658198"/>
          </a:xfrm>
        </p:spPr>
        <p:txBody>
          <a:bodyPr>
            <a:normAutofit/>
          </a:bodyPr>
          <a:lstStyle/>
          <a:p>
            <a:r>
              <a:rPr lang="en-US" b="1" dirty="0" smtClean="0"/>
              <a:t>1.b. Automatic Re-optimization </a:t>
            </a:r>
            <a:br>
              <a:rPr lang="en-US" b="1" dirty="0" smtClean="0"/>
            </a:br>
            <a:r>
              <a:rPr lang="en-US" b="1" dirty="0" smtClean="0"/>
              <a:t>of Course Plans: A+</a:t>
            </a:r>
            <a:endParaRPr lang="en-US" b="1" dirty="0"/>
          </a:p>
        </p:txBody>
      </p:sp>
      <p:sp>
        <p:nvSpPr>
          <p:cNvPr id="3" name="Content Placeholder 2"/>
          <p:cNvSpPr>
            <a:spLocks noGrp="1"/>
          </p:cNvSpPr>
          <p:nvPr>
            <p:ph idx="1"/>
          </p:nvPr>
        </p:nvSpPr>
        <p:spPr>
          <a:xfrm>
            <a:off x="676656" y="3130378"/>
            <a:ext cx="10753725" cy="3138617"/>
          </a:xfrm>
        </p:spPr>
        <p:txBody>
          <a:bodyPr>
            <a:normAutofit fontScale="92500"/>
          </a:bodyPr>
          <a:lstStyle/>
          <a:p>
            <a:r>
              <a:rPr lang="en-US" dirty="0" smtClean="0"/>
              <a:t>* </a:t>
            </a:r>
            <a:r>
              <a:rPr lang="en-US" sz="3000" b="1" dirty="0" smtClean="0"/>
              <a:t>2 or 4- year course plans are a must.</a:t>
            </a:r>
          </a:p>
          <a:p>
            <a:r>
              <a:rPr lang="en-US" dirty="0" smtClean="0"/>
              <a:t>* But they are not sufficient; students change their course plans.</a:t>
            </a:r>
          </a:p>
          <a:p>
            <a:r>
              <a:rPr lang="en-US" dirty="0" smtClean="0"/>
              <a:t>* Too much advisor time is spent with students finding courses and setting schedules.</a:t>
            </a:r>
          </a:p>
          <a:p>
            <a:r>
              <a:rPr lang="en-US" dirty="0" smtClean="0"/>
              <a:t>* System created by Chinya V. Ravishankar, a professor of computer science, allows for </a:t>
            </a:r>
            <a:r>
              <a:rPr lang="en-US" sz="2800" b="1" dirty="0" smtClean="0"/>
              <a:t>automatic re-optimization of course schedules to minimize time to degree.</a:t>
            </a:r>
          </a:p>
          <a:p>
            <a:r>
              <a:rPr lang="en-US" dirty="0" smtClean="0"/>
              <a:t>* </a:t>
            </a:r>
            <a:r>
              <a:rPr lang="en-US" sz="3000" b="1" dirty="0" smtClean="0"/>
              <a:t>System saves advisor time and empowers students to engage in “what if?” planning.</a:t>
            </a:r>
            <a:endParaRPr lang="en-US" sz="3000" b="1" dirty="0"/>
          </a:p>
        </p:txBody>
      </p:sp>
      <p:pic>
        <p:nvPicPr>
          <p:cNvPr id="4" name="Picture 3"/>
          <p:cNvPicPr>
            <a:picLocks noChangeAspect="1"/>
          </p:cNvPicPr>
          <p:nvPr/>
        </p:nvPicPr>
        <p:blipFill>
          <a:blip r:embed="rId2"/>
          <a:stretch>
            <a:fillRect/>
          </a:stretch>
        </p:blipFill>
        <p:spPr>
          <a:xfrm>
            <a:off x="9116788" y="65903"/>
            <a:ext cx="2542252" cy="3550508"/>
          </a:xfrm>
          <a:prstGeom prst="rect">
            <a:avLst/>
          </a:prstGeom>
        </p:spPr>
      </p:pic>
      <p:sp>
        <p:nvSpPr>
          <p:cNvPr id="5" name="TextBox 4"/>
          <p:cNvSpPr txBox="1"/>
          <p:nvPr/>
        </p:nvSpPr>
        <p:spPr>
          <a:xfrm>
            <a:off x="9457038" y="3755874"/>
            <a:ext cx="2494189" cy="307777"/>
          </a:xfrm>
          <a:prstGeom prst="rect">
            <a:avLst/>
          </a:prstGeom>
          <a:noFill/>
        </p:spPr>
        <p:txBody>
          <a:bodyPr wrap="square" rtlCol="0">
            <a:spAutoFit/>
          </a:bodyPr>
          <a:lstStyle/>
          <a:p>
            <a:r>
              <a:rPr lang="en-US" sz="1400" dirty="0" smtClean="0"/>
              <a:t>Chinya V. </a:t>
            </a:r>
            <a:r>
              <a:rPr lang="en-US" sz="1400" dirty="0"/>
              <a:t>R</a:t>
            </a:r>
            <a:r>
              <a:rPr lang="en-US" sz="1400" dirty="0" smtClean="0"/>
              <a:t>avishankar</a:t>
            </a:r>
            <a:endParaRPr lang="en-US" sz="1400" dirty="0"/>
          </a:p>
        </p:txBody>
      </p:sp>
    </p:spTree>
    <p:extLst>
      <p:ext uri="{BB962C8B-B14F-4D97-AF65-F5344CB8AC3E}">
        <p14:creationId xmlns:p14="http://schemas.microsoft.com/office/powerpoint/2010/main" val="3712853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1.c. Balancing Impacted Majors through Resource Allocation Models</a:t>
            </a:r>
            <a:endParaRPr lang="en-US" b="1" dirty="0"/>
          </a:p>
        </p:txBody>
      </p:sp>
      <p:sp>
        <p:nvSpPr>
          <p:cNvPr id="3" name="Content Placeholder 2"/>
          <p:cNvSpPr>
            <a:spLocks noGrp="1"/>
          </p:cNvSpPr>
          <p:nvPr>
            <p:ph idx="1"/>
          </p:nvPr>
        </p:nvSpPr>
        <p:spPr>
          <a:xfrm>
            <a:off x="676656" y="2232453"/>
            <a:ext cx="10753725" cy="3545411"/>
          </a:xfrm>
        </p:spPr>
        <p:txBody>
          <a:bodyPr>
            <a:normAutofit fontScale="85000" lnSpcReduction="10000"/>
          </a:bodyPr>
          <a:lstStyle/>
          <a:p>
            <a:r>
              <a:rPr lang="en-US" dirty="0" smtClean="0"/>
              <a:t>* </a:t>
            </a:r>
            <a:r>
              <a:rPr lang="en-US" sz="2200" dirty="0" smtClean="0"/>
              <a:t>A major problem is that </a:t>
            </a:r>
            <a:r>
              <a:rPr lang="en-US" sz="3000" b="1" dirty="0" smtClean="0"/>
              <a:t>students flock to business, social science, and health-related majors </a:t>
            </a:r>
            <a:r>
              <a:rPr lang="en-US" sz="2200" dirty="0" smtClean="0"/>
              <a:t>where inadequate resources are available to allow for reasonable student-faculty ratios.</a:t>
            </a:r>
          </a:p>
          <a:p>
            <a:endParaRPr lang="en-US" dirty="0"/>
          </a:p>
          <a:p>
            <a:r>
              <a:rPr lang="en-US" dirty="0" smtClean="0"/>
              <a:t>* </a:t>
            </a:r>
            <a:r>
              <a:rPr lang="en-US" sz="3000" b="1" dirty="0" smtClean="0"/>
              <a:t>Incentive based budgeting </a:t>
            </a:r>
            <a:r>
              <a:rPr lang="en-US" sz="2200" dirty="0" smtClean="0"/>
              <a:t>can lead to rational allocation of resources across programs so that instructional resources reflect student demand.  Provost retains % of funds for program-driven recruiting.</a:t>
            </a:r>
          </a:p>
          <a:p>
            <a:endParaRPr lang="en-US" dirty="0"/>
          </a:p>
          <a:p>
            <a:r>
              <a:rPr lang="en-US" dirty="0" smtClean="0"/>
              <a:t>* Current model at several U.S. campuses bases </a:t>
            </a:r>
            <a:r>
              <a:rPr lang="en-US" sz="3000" b="1" dirty="0" smtClean="0"/>
              <a:t>proportion of instructional resources on  three factors: 1) student credit hours, 2) number of majors, and 3) graduation rates in major. </a:t>
            </a:r>
            <a:r>
              <a:rPr lang="en-US" dirty="0" smtClean="0"/>
              <a:t>The latter is important so that programs do not invent programs to increase student credit hours and majors.</a:t>
            </a:r>
            <a:endParaRPr lang="en-US" dirty="0"/>
          </a:p>
        </p:txBody>
      </p:sp>
    </p:spTree>
    <p:extLst>
      <p:ext uri="{BB962C8B-B14F-4D97-AF65-F5344CB8AC3E}">
        <p14:creationId xmlns:p14="http://schemas.microsoft.com/office/powerpoint/2010/main" val="3588310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1.d. Leveraging Summer</a:t>
            </a:r>
            <a:endParaRPr lang="en-US" b="1" dirty="0"/>
          </a:p>
        </p:txBody>
      </p:sp>
      <p:sp>
        <p:nvSpPr>
          <p:cNvPr id="3" name="Content Placeholder 2"/>
          <p:cNvSpPr>
            <a:spLocks noGrp="1"/>
          </p:cNvSpPr>
          <p:nvPr>
            <p:ph idx="1"/>
          </p:nvPr>
        </p:nvSpPr>
        <p:spPr>
          <a:xfrm>
            <a:off x="676656" y="2405449"/>
            <a:ext cx="10753725" cy="3372416"/>
          </a:xfrm>
        </p:spPr>
        <p:txBody>
          <a:bodyPr>
            <a:normAutofit fontScale="70000" lnSpcReduction="20000"/>
          </a:bodyPr>
          <a:lstStyle/>
          <a:p>
            <a:r>
              <a:rPr lang="en-US" dirty="0" smtClean="0"/>
              <a:t>* </a:t>
            </a:r>
            <a:r>
              <a:rPr lang="en-US" sz="3300" b="1" dirty="0" smtClean="0"/>
              <a:t>Students who take courses in summer are more likely to finish and more likely to finish on ti</a:t>
            </a:r>
            <a:r>
              <a:rPr lang="en-US" dirty="0" smtClean="0"/>
              <a:t>me than students who do not take courses in summer.</a:t>
            </a:r>
          </a:p>
          <a:p>
            <a:endParaRPr lang="en-US" dirty="0"/>
          </a:p>
          <a:p>
            <a:r>
              <a:rPr lang="en-US" dirty="0" smtClean="0"/>
              <a:t>* Many </a:t>
            </a:r>
            <a:r>
              <a:rPr lang="en-US" sz="3000" b="1" dirty="0" smtClean="0"/>
              <a:t>summer programs are based on what professors want to teach rather than what students need to complete their programs in a timely way.</a:t>
            </a:r>
          </a:p>
          <a:p>
            <a:endParaRPr lang="en-US" dirty="0"/>
          </a:p>
          <a:p>
            <a:r>
              <a:rPr lang="en-US" dirty="0" smtClean="0"/>
              <a:t>* The required shift in orientation is to </a:t>
            </a:r>
            <a:r>
              <a:rPr lang="en-US" sz="3300" b="1" dirty="0" smtClean="0"/>
              <a:t>provide high-demand courses regularly in summer at a reasonable price.</a:t>
            </a:r>
          </a:p>
          <a:p>
            <a:endParaRPr lang="en-US" dirty="0"/>
          </a:p>
          <a:p>
            <a:r>
              <a:rPr lang="en-US" dirty="0" smtClean="0"/>
              <a:t>* </a:t>
            </a:r>
            <a:r>
              <a:rPr lang="en-US" sz="3300" b="1" dirty="0" smtClean="0"/>
              <a:t>Shift downward in number of units required to receive financial aid </a:t>
            </a:r>
            <a:r>
              <a:rPr lang="en-US" dirty="0" smtClean="0"/>
              <a:t>can be helpful to stimulate summer participation.</a:t>
            </a:r>
            <a:endParaRPr lang="en-US" dirty="0"/>
          </a:p>
        </p:txBody>
      </p:sp>
      <p:pic>
        <p:nvPicPr>
          <p:cNvPr id="6" name="Picture 5"/>
          <p:cNvPicPr>
            <a:picLocks noChangeAspect="1"/>
          </p:cNvPicPr>
          <p:nvPr/>
        </p:nvPicPr>
        <p:blipFill>
          <a:blip r:embed="rId2"/>
          <a:stretch>
            <a:fillRect/>
          </a:stretch>
        </p:blipFill>
        <p:spPr>
          <a:xfrm>
            <a:off x="7859927" y="499533"/>
            <a:ext cx="3276600" cy="1400175"/>
          </a:xfrm>
          <a:prstGeom prst="rect">
            <a:avLst/>
          </a:prstGeom>
        </p:spPr>
      </p:pic>
    </p:spTree>
    <p:extLst>
      <p:ext uri="{BB962C8B-B14F-4D97-AF65-F5344CB8AC3E}">
        <p14:creationId xmlns:p14="http://schemas.microsoft.com/office/powerpoint/2010/main" val="310636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Academic Support</a:t>
            </a:r>
            <a:endParaRPr lang="en-US" b="1" dirty="0"/>
          </a:p>
        </p:txBody>
      </p:sp>
      <p:sp>
        <p:nvSpPr>
          <p:cNvPr id="3" name="Text Placeholder 2"/>
          <p:cNvSpPr>
            <a:spLocks noGrp="1"/>
          </p:cNvSpPr>
          <p:nvPr>
            <p:ph type="body" idx="1"/>
          </p:nvPr>
        </p:nvSpPr>
        <p:spPr/>
        <p:txBody>
          <a:bodyPr>
            <a:normAutofit fontScale="92500" lnSpcReduction="10000"/>
          </a:bodyPr>
          <a:lstStyle/>
          <a:p>
            <a:r>
              <a:rPr lang="en-US" sz="2400" dirty="0" smtClean="0"/>
              <a:t>2.a. Advising</a:t>
            </a:r>
          </a:p>
          <a:p>
            <a:r>
              <a:rPr lang="en-US" sz="2400" dirty="0" smtClean="0"/>
              <a:t>2.b. Learning Communities</a:t>
            </a:r>
          </a:p>
          <a:p>
            <a:r>
              <a:rPr lang="en-US" sz="2400" dirty="0" smtClean="0"/>
              <a:t>2.c. Supplemental Instruction/Tutoring</a:t>
            </a:r>
          </a:p>
          <a:p>
            <a:r>
              <a:rPr lang="en-US" sz="2400" dirty="0" smtClean="0"/>
              <a:t>2.d. Summer Bridge Programs</a:t>
            </a:r>
            <a:endParaRPr lang="en-US" sz="2400" dirty="0"/>
          </a:p>
        </p:txBody>
      </p:sp>
    </p:spTree>
    <p:extLst>
      <p:ext uri="{BB962C8B-B14F-4D97-AF65-F5344CB8AC3E}">
        <p14:creationId xmlns:p14="http://schemas.microsoft.com/office/powerpoint/2010/main" val="1773556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2.a. Frequent Visits to Advisors Matter, Especially for Less Prepared Students</a:t>
            </a:r>
            <a:endParaRPr lang="en-US" b="1" dirty="0"/>
          </a:p>
        </p:txBody>
      </p:sp>
      <p:pic>
        <p:nvPicPr>
          <p:cNvPr id="3" name="Picture 2"/>
          <p:cNvPicPr>
            <a:picLocks noChangeAspect="1"/>
          </p:cNvPicPr>
          <p:nvPr/>
        </p:nvPicPr>
        <p:blipFill>
          <a:blip r:embed="rId2"/>
          <a:stretch>
            <a:fillRect/>
          </a:stretch>
        </p:blipFill>
        <p:spPr>
          <a:xfrm>
            <a:off x="2446638" y="2067697"/>
            <a:ext cx="6507892" cy="4047991"/>
          </a:xfrm>
          <a:prstGeom prst="rect">
            <a:avLst/>
          </a:prstGeom>
        </p:spPr>
      </p:pic>
      <p:sp>
        <p:nvSpPr>
          <p:cNvPr id="4" name="TextBox 3"/>
          <p:cNvSpPr txBox="1"/>
          <p:nvPr/>
        </p:nvSpPr>
        <p:spPr>
          <a:xfrm>
            <a:off x="2388973" y="6115688"/>
            <a:ext cx="3501080" cy="307777"/>
          </a:xfrm>
          <a:prstGeom prst="rect">
            <a:avLst/>
          </a:prstGeom>
          <a:noFill/>
        </p:spPr>
        <p:txBody>
          <a:bodyPr wrap="square" rtlCol="0">
            <a:spAutoFit/>
          </a:bodyPr>
          <a:lstStyle/>
          <a:p>
            <a:r>
              <a:rPr lang="en-US" sz="1400" i="1" u="sng" dirty="0" smtClean="0"/>
              <a:t>Source:</a:t>
            </a:r>
            <a:r>
              <a:rPr lang="en-US" sz="1400" i="1" dirty="0" smtClean="0"/>
              <a:t> Klepfer &amp; Hull (2012)</a:t>
            </a:r>
            <a:endParaRPr lang="en-US" sz="1400" i="1" u="sng" dirty="0"/>
          </a:p>
        </p:txBody>
      </p:sp>
    </p:spTree>
    <p:extLst>
      <p:ext uri="{BB962C8B-B14F-4D97-AF65-F5344CB8AC3E}">
        <p14:creationId xmlns:p14="http://schemas.microsoft.com/office/powerpoint/2010/main" val="141503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2.a. Early Transition Advising   </a:t>
            </a:r>
            <a:endParaRPr lang="en-US" b="1" dirty="0"/>
          </a:p>
        </p:txBody>
      </p:sp>
      <p:sp>
        <p:nvSpPr>
          <p:cNvPr id="3" name="Content Placeholder 2"/>
          <p:cNvSpPr>
            <a:spLocks noGrp="1"/>
          </p:cNvSpPr>
          <p:nvPr>
            <p:ph idx="1"/>
          </p:nvPr>
        </p:nvSpPr>
        <p:spPr/>
        <p:txBody>
          <a:bodyPr>
            <a:normAutofit/>
          </a:bodyPr>
          <a:lstStyle/>
          <a:p>
            <a:r>
              <a:rPr lang="en-US" dirty="0" smtClean="0"/>
              <a:t>* </a:t>
            </a:r>
            <a:r>
              <a:rPr lang="en-US" sz="2000" dirty="0" smtClean="0"/>
              <a:t>Students who persist in programs in which they are very unlikely to succeed fail to make timely progress to degree and are less likely to graduate.  </a:t>
            </a:r>
            <a:r>
              <a:rPr lang="en-US" sz="2800" b="1" dirty="0" smtClean="0"/>
              <a:t>The great majority of students who need transition advising are in STEM fields.</a:t>
            </a:r>
          </a:p>
          <a:p>
            <a:endParaRPr lang="en-US" dirty="0"/>
          </a:p>
          <a:p>
            <a:r>
              <a:rPr lang="en-US" dirty="0" smtClean="0"/>
              <a:t>* </a:t>
            </a:r>
            <a:r>
              <a:rPr lang="en-US" sz="2800" b="1" dirty="0" smtClean="0"/>
              <a:t>The University of Texas starts transition advising after six weeks </a:t>
            </a:r>
            <a:r>
              <a:rPr lang="en-US" sz="2000" dirty="0" smtClean="0"/>
              <a:t>for science/engineering students, if their midterm grades in intro math and science are low.</a:t>
            </a:r>
          </a:p>
          <a:p>
            <a:endParaRPr lang="en-US" dirty="0"/>
          </a:p>
          <a:p>
            <a:r>
              <a:rPr lang="en-US" dirty="0" smtClean="0"/>
              <a:t>* </a:t>
            </a:r>
            <a:r>
              <a:rPr lang="en-US" sz="2000" dirty="0" smtClean="0"/>
              <a:t>UC Riverside and many other campuses have moved</a:t>
            </a:r>
            <a:r>
              <a:rPr lang="en-US" dirty="0" smtClean="0"/>
              <a:t> </a:t>
            </a:r>
            <a:r>
              <a:rPr lang="en-US" sz="2800" b="1" dirty="0" smtClean="0"/>
              <a:t>from end-of-sophomore year transition advising to end-of-freshmen year transition advising.</a:t>
            </a:r>
            <a:endParaRPr lang="en-US" sz="2800" b="1" dirty="0"/>
          </a:p>
        </p:txBody>
      </p:sp>
      <p:sp>
        <p:nvSpPr>
          <p:cNvPr id="7" name="Title 1"/>
          <p:cNvSpPr txBox="1">
            <a:spLocks/>
          </p:cNvSpPr>
          <p:nvPr/>
        </p:nvSpPr>
        <p:spPr>
          <a:xfrm>
            <a:off x="9144294" y="1048659"/>
            <a:ext cx="4057505" cy="314310"/>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b="1" dirty="0" smtClean="0"/>
              <a:t>2.a. Early Transition Advising </a:t>
            </a:r>
            <a:endParaRPr lang="en-US" b="1" dirty="0"/>
          </a:p>
        </p:txBody>
      </p:sp>
      <p:pic>
        <p:nvPicPr>
          <p:cNvPr id="8" name="Picture 2" descr="TransitionAdvi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382" y="217892"/>
            <a:ext cx="3266098" cy="166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017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2.b. A Tale of Two Learning Communities</a:t>
            </a:r>
            <a:endParaRPr lang="en-US" b="1" dirty="0"/>
          </a:p>
        </p:txBody>
      </p:sp>
      <p:sp>
        <p:nvSpPr>
          <p:cNvPr id="3" name="Text Placeholder 2"/>
          <p:cNvSpPr>
            <a:spLocks noGrp="1"/>
          </p:cNvSpPr>
          <p:nvPr>
            <p:ph type="body" idx="1"/>
          </p:nvPr>
        </p:nvSpPr>
        <p:spPr/>
        <p:txBody>
          <a:bodyPr/>
          <a:lstStyle/>
          <a:p>
            <a:r>
              <a:rPr lang="en-US" dirty="0" smtClean="0"/>
              <a:t>Science college</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 Block scheduling </a:t>
            </a:r>
          </a:p>
          <a:p>
            <a:r>
              <a:rPr lang="en-US" dirty="0" smtClean="0"/>
              <a:t>* Mandatory Supplemental Instruction</a:t>
            </a:r>
          </a:p>
          <a:p>
            <a:r>
              <a:rPr lang="en-US" dirty="0" smtClean="0"/>
              <a:t>* Intensive advising</a:t>
            </a:r>
          </a:p>
          <a:p>
            <a:r>
              <a:rPr lang="en-US" dirty="0" smtClean="0"/>
              <a:t>* Early research </a:t>
            </a:r>
            <a:r>
              <a:rPr lang="en-US" dirty="0"/>
              <a:t>e</a:t>
            </a:r>
            <a:r>
              <a:rPr lang="en-US" dirty="0" smtClean="0"/>
              <a:t>xposure</a:t>
            </a:r>
          </a:p>
          <a:p>
            <a:r>
              <a:rPr lang="en-US" dirty="0" smtClean="0"/>
              <a:t>* </a:t>
            </a:r>
            <a:r>
              <a:rPr lang="en-US" u="sng" dirty="0" smtClean="0"/>
              <a:t>Results:</a:t>
            </a:r>
            <a:r>
              <a:rPr lang="en-US" dirty="0" smtClean="0"/>
              <a:t> Sig. diff. between treatment and control groups in 5 of 7 years.</a:t>
            </a:r>
            <a:endParaRPr lang="en-US" dirty="0"/>
          </a:p>
        </p:txBody>
      </p:sp>
      <p:sp>
        <p:nvSpPr>
          <p:cNvPr id="5" name="Text Placeholder 4"/>
          <p:cNvSpPr>
            <a:spLocks noGrp="1"/>
          </p:cNvSpPr>
          <p:nvPr>
            <p:ph type="body" sz="quarter" idx="3"/>
          </p:nvPr>
        </p:nvSpPr>
        <p:spPr/>
        <p:txBody>
          <a:bodyPr/>
          <a:lstStyle/>
          <a:p>
            <a:r>
              <a:rPr lang="en-US" dirty="0" smtClean="0"/>
              <a:t>Hum/Social Science College</a:t>
            </a:r>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smtClean="0"/>
              <a:t>* Block scheduling</a:t>
            </a:r>
          </a:p>
          <a:p>
            <a:r>
              <a:rPr lang="en-US" dirty="0" smtClean="0"/>
              <a:t>* Little or no communication/ planning among instructors</a:t>
            </a:r>
          </a:p>
          <a:p>
            <a:r>
              <a:rPr lang="en-US" dirty="0" smtClean="0"/>
              <a:t>* Little focused attention to academic skills development</a:t>
            </a:r>
          </a:p>
          <a:p>
            <a:r>
              <a:rPr lang="en-US" dirty="0" smtClean="0"/>
              <a:t>* Too many required workshops </a:t>
            </a:r>
          </a:p>
          <a:p>
            <a:r>
              <a:rPr lang="en-US" dirty="0" smtClean="0"/>
              <a:t>* </a:t>
            </a:r>
            <a:r>
              <a:rPr lang="en-US" u="sng" dirty="0" smtClean="0"/>
              <a:t>Results: </a:t>
            </a:r>
            <a:r>
              <a:rPr lang="en-US" dirty="0" smtClean="0"/>
              <a:t>No sig. diff. between treatment and control groups over 3 consecutive years.</a:t>
            </a:r>
            <a:endParaRPr lang="en-US" dirty="0"/>
          </a:p>
        </p:txBody>
      </p:sp>
      <p:pic>
        <p:nvPicPr>
          <p:cNvPr id="7" name="Picture 6"/>
          <p:cNvPicPr>
            <a:picLocks noChangeAspect="1"/>
          </p:cNvPicPr>
          <p:nvPr/>
        </p:nvPicPr>
        <p:blipFill>
          <a:blip r:embed="rId2"/>
          <a:stretch>
            <a:fillRect/>
          </a:stretch>
        </p:blipFill>
        <p:spPr>
          <a:xfrm>
            <a:off x="3558664" y="2047155"/>
            <a:ext cx="1905000" cy="1066800"/>
          </a:xfrm>
          <a:prstGeom prst="rect">
            <a:avLst/>
          </a:prstGeom>
        </p:spPr>
      </p:pic>
      <p:pic>
        <p:nvPicPr>
          <p:cNvPr id="8" name="Picture 7"/>
          <p:cNvPicPr>
            <a:picLocks noChangeAspect="1"/>
          </p:cNvPicPr>
          <p:nvPr/>
        </p:nvPicPr>
        <p:blipFill>
          <a:blip r:embed="rId3"/>
          <a:stretch>
            <a:fillRect/>
          </a:stretch>
        </p:blipFill>
        <p:spPr>
          <a:xfrm>
            <a:off x="10008973" y="2047155"/>
            <a:ext cx="1879751" cy="1066800"/>
          </a:xfrm>
          <a:prstGeom prst="rect">
            <a:avLst/>
          </a:prstGeom>
        </p:spPr>
      </p:pic>
    </p:spTree>
    <p:extLst>
      <p:ext uri="{BB962C8B-B14F-4D97-AF65-F5344CB8AC3E}">
        <p14:creationId xmlns:p14="http://schemas.microsoft.com/office/powerpoint/2010/main" val="1356479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2.b. Science Learning Communities: </a:t>
            </a:r>
            <a:br>
              <a:rPr lang="en-US" b="1" dirty="0" smtClean="0"/>
            </a:br>
            <a:r>
              <a:rPr lang="en-US" b="1" dirty="0" smtClean="0"/>
              <a:t>Treatment vs. Control Groups, 2007-2013</a:t>
            </a:r>
            <a:endParaRPr lang="en-US" b="1" dirty="0"/>
          </a:p>
        </p:txBody>
      </p:sp>
      <p:graphicFrame>
        <p:nvGraphicFramePr>
          <p:cNvPr id="3" name="Chart 2"/>
          <p:cNvGraphicFramePr/>
          <p:nvPr>
            <p:extLst>
              <p:ext uri="{D42A27DB-BD31-4B8C-83A1-F6EECF244321}">
                <p14:modId xmlns:p14="http://schemas.microsoft.com/office/powerpoint/2010/main" val="2860234134"/>
              </p:ext>
            </p:extLst>
          </p:nvPr>
        </p:nvGraphicFramePr>
        <p:xfrm>
          <a:off x="1241570" y="2323752"/>
          <a:ext cx="8548382" cy="396799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484851" y="6207853"/>
            <a:ext cx="3497176" cy="307777"/>
          </a:xfrm>
          <a:prstGeom prst="rect">
            <a:avLst/>
          </a:prstGeom>
          <a:noFill/>
        </p:spPr>
        <p:txBody>
          <a:bodyPr wrap="none" rtlCol="0">
            <a:spAutoFit/>
          </a:bodyPr>
          <a:lstStyle/>
          <a:p>
            <a:r>
              <a:rPr lang="en-US" sz="1400" u="sng" dirty="0" smtClean="0"/>
              <a:t>Source:</a:t>
            </a:r>
            <a:r>
              <a:rPr lang="en-US" sz="1400" b="1" u="sng" dirty="0" smtClean="0"/>
              <a:t> </a:t>
            </a:r>
            <a:r>
              <a:rPr lang="en-US" sz="1400" i="1" dirty="0" smtClean="0"/>
              <a:t> McKibben, Wallace &amp; Silverstein 2013</a:t>
            </a:r>
            <a:endParaRPr lang="en-US" sz="1400" b="1" u="sng" dirty="0"/>
          </a:p>
        </p:txBody>
      </p:sp>
    </p:spTree>
    <p:extLst>
      <p:ext uri="{BB962C8B-B14F-4D97-AF65-F5344CB8AC3E}">
        <p14:creationId xmlns:p14="http://schemas.microsoft.com/office/powerpoint/2010/main" val="2088898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2.c. Supplemental Instruction vs. Tutoring</a:t>
            </a:r>
            <a:endParaRPr lang="en-US" b="1" dirty="0"/>
          </a:p>
        </p:txBody>
      </p:sp>
      <p:sp>
        <p:nvSpPr>
          <p:cNvPr id="3" name="Content Placeholder 2"/>
          <p:cNvSpPr>
            <a:spLocks noGrp="1"/>
          </p:cNvSpPr>
          <p:nvPr>
            <p:ph idx="1"/>
          </p:nvPr>
        </p:nvSpPr>
        <p:spPr/>
        <p:txBody>
          <a:bodyPr>
            <a:normAutofit fontScale="92500"/>
          </a:bodyPr>
          <a:lstStyle/>
          <a:p>
            <a:r>
              <a:rPr lang="en-US" dirty="0" smtClean="0"/>
              <a:t>* </a:t>
            </a:r>
            <a:r>
              <a:rPr lang="en-US" sz="2000" dirty="0" smtClean="0"/>
              <a:t>Fairly consistent national results for </a:t>
            </a:r>
            <a:r>
              <a:rPr lang="en-US" sz="2800" b="1" dirty="0" smtClean="0"/>
              <a:t>Supplemental Instruction: If students attend frequently, higher likelihood of A/B grades and lower likelihood of D/F/W grades.</a:t>
            </a:r>
          </a:p>
          <a:p>
            <a:endParaRPr lang="en-US" dirty="0"/>
          </a:p>
          <a:p>
            <a:r>
              <a:rPr lang="en-US" dirty="0" smtClean="0"/>
              <a:t>* </a:t>
            </a:r>
            <a:r>
              <a:rPr lang="en-US" sz="2000" dirty="0" smtClean="0"/>
              <a:t>However, design matters here as well.  </a:t>
            </a:r>
            <a:r>
              <a:rPr lang="en-US" sz="2800" b="1" dirty="0" smtClean="0"/>
              <a:t>Better results if strong communication with and acceptance by instructors, strong training for peer educators, and incentives for attendance.</a:t>
            </a:r>
          </a:p>
          <a:p>
            <a:endParaRPr lang="en-US" dirty="0"/>
          </a:p>
          <a:p>
            <a:r>
              <a:rPr lang="en-US" dirty="0" smtClean="0"/>
              <a:t>* </a:t>
            </a:r>
            <a:r>
              <a:rPr lang="en-US" sz="3000" b="1" dirty="0" smtClean="0"/>
              <a:t>Tutoring has had much more mixed results.  </a:t>
            </a:r>
            <a:r>
              <a:rPr lang="en-US" dirty="0" smtClean="0"/>
              <a:t>Less controlled environment, less consistent training of tutors, students who want answers rather than skill growth.</a:t>
            </a:r>
            <a:endParaRPr lang="en-US" dirty="0"/>
          </a:p>
        </p:txBody>
      </p:sp>
    </p:spTree>
    <p:extLst>
      <p:ext uri="{BB962C8B-B14F-4D97-AF65-F5344CB8AC3E}">
        <p14:creationId xmlns:p14="http://schemas.microsoft.com/office/powerpoint/2010/main" val="340985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Post-Secondary Enrollments Grow </a:t>
            </a:r>
            <a:br>
              <a:rPr lang="en-US" b="1" dirty="0" smtClean="0"/>
            </a:br>
            <a:r>
              <a:rPr lang="en-US" sz="3200" b="1" dirty="0" smtClean="0"/>
              <a:t>(in spite of legitimate cost and quality concerns)</a:t>
            </a:r>
            <a:endParaRPr lang="en-US" sz="3200" b="1" dirty="0"/>
          </a:p>
        </p:txBody>
      </p:sp>
      <p:sp>
        <p:nvSpPr>
          <p:cNvPr id="3" name="Text Placeholder 2"/>
          <p:cNvSpPr>
            <a:spLocks noGrp="1"/>
          </p:cNvSpPr>
          <p:nvPr>
            <p:ph type="body" idx="1"/>
          </p:nvPr>
        </p:nvSpPr>
        <p:spPr/>
        <p:txBody>
          <a:bodyPr/>
          <a:lstStyle/>
          <a:p>
            <a:r>
              <a:rPr lang="en-US" b="1" dirty="0" smtClean="0"/>
              <a:t>Market/Institutional Reasons</a:t>
            </a:r>
            <a:endParaRPr lang="en-US" b="1" dirty="0"/>
          </a:p>
        </p:txBody>
      </p:sp>
      <p:sp>
        <p:nvSpPr>
          <p:cNvPr id="4" name="Content Placeholder 3"/>
          <p:cNvSpPr>
            <a:spLocks noGrp="1"/>
          </p:cNvSpPr>
          <p:nvPr>
            <p:ph sz="half" idx="2"/>
          </p:nvPr>
        </p:nvSpPr>
        <p:spPr/>
        <p:txBody>
          <a:bodyPr>
            <a:normAutofit lnSpcReduction="10000"/>
          </a:bodyPr>
          <a:lstStyle/>
          <a:p>
            <a:r>
              <a:rPr lang="en-US" sz="2000" dirty="0"/>
              <a:t>(1) C</a:t>
            </a:r>
            <a:r>
              <a:rPr lang="en-US" sz="2000" dirty="0" smtClean="0"/>
              <a:t>ollapse </a:t>
            </a:r>
            <a:r>
              <a:rPr lang="en-US" sz="2000" dirty="0"/>
              <a:t>of high school labor </a:t>
            </a:r>
            <a:r>
              <a:rPr lang="en-US" sz="2000" dirty="0" smtClean="0"/>
              <a:t>market </a:t>
            </a:r>
          </a:p>
          <a:p>
            <a:r>
              <a:rPr lang="en-US" sz="2000" dirty="0" smtClean="0"/>
              <a:t>(</a:t>
            </a:r>
            <a:r>
              <a:rPr lang="en-US" sz="2000" dirty="0"/>
              <a:t>2) </a:t>
            </a:r>
            <a:r>
              <a:rPr lang="en-US" sz="2000" dirty="0" smtClean="0"/>
              <a:t>Labor </a:t>
            </a:r>
            <a:r>
              <a:rPr lang="en-US" sz="2000" dirty="0"/>
              <a:t>market benefits of college </a:t>
            </a:r>
            <a:r>
              <a:rPr lang="en-US" sz="2000" dirty="0" smtClean="0"/>
              <a:t>education </a:t>
            </a:r>
          </a:p>
          <a:p>
            <a:r>
              <a:rPr lang="en-US" sz="2000" dirty="0" smtClean="0"/>
              <a:t>(</a:t>
            </a:r>
            <a:r>
              <a:rPr lang="en-US" sz="2000" dirty="0"/>
              <a:t>3) </a:t>
            </a:r>
            <a:r>
              <a:rPr lang="en-US" sz="2000" dirty="0" smtClean="0"/>
              <a:t>Students</a:t>
            </a:r>
            <a:r>
              <a:rPr lang="en-US" sz="2000" dirty="0"/>
              <a:t>’ sense that borrowing to pay for college is unavoidable and ultimately </a:t>
            </a:r>
            <a:r>
              <a:rPr lang="en-US" sz="2000" dirty="0" smtClean="0"/>
              <a:t>beneficial</a:t>
            </a:r>
          </a:p>
          <a:p>
            <a:r>
              <a:rPr lang="en-US" sz="2000" dirty="0" smtClean="0"/>
              <a:t>(4) </a:t>
            </a:r>
            <a:r>
              <a:rPr lang="en-US" sz="2000" dirty="0"/>
              <a:t>C</a:t>
            </a:r>
            <a:r>
              <a:rPr lang="en-US" sz="2000" dirty="0" smtClean="0"/>
              <a:t>olleges</a:t>
            </a:r>
            <a:r>
              <a:rPr lang="en-US" sz="2000" dirty="0"/>
              <a:t>’ interest in growing </a:t>
            </a:r>
            <a:r>
              <a:rPr lang="en-US" sz="2000" dirty="0" smtClean="0"/>
              <a:t>enrollment </a:t>
            </a:r>
            <a:r>
              <a:rPr lang="en-US" sz="2000" dirty="0"/>
              <a:t>as revenue </a:t>
            </a:r>
            <a:r>
              <a:rPr lang="en-US" sz="2000" dirty="0" smtClean="0"/>
              <a:t>source </a:t>
            </a:r>
          </a:p>
          <a:p>
            <a:pPr marL="0" indent="0">
              <a:buNone/>
            </a:pPr>
            <a:r>
              <a:rPr lang="en-US" sz="2000" dirty="0" smtClean="0"/>
              <a:t>  (5) College marketing </a:t>
            </a:r>
            <a:r>
              <a:rPr lang="en-US" sz="2000" dirty="0"/>
              <a:t>blitzes </a:t>
            </a:r>
            <a:r>
              <a:rPr lang="en-US" sz="2000" dirty="0" smtClean="0"/>
              <a:t>reinforce demand</a:t>
            </a:r>
            <a:endParaRPr lang="en-US" sz="2000" dirty="0"/>
          </a:p>
          <a:p>
            <a:endParaRPr lang="en-US" sz="2000" dirty="0"/>
          </a:p>
          <a:p>
            <a:endParaRPr lang="en-US" dirty="0"/>
          </a:p>
        </p:txBody>
      </p:sp>
      <p:sp>
        <p:nvSpPr>
          <p:cNvPr id="5" name="Text Placeholder 4"/>
          <p:cNvSpPr>
            <a:spLocks noGrp="1"/>
          </p:cNvSpPr>
          <p:nvPr>
            <p:ph type="body" sz="quarter" idx="3"/>
          </p:nvPr>
        </p:nvSpPr>
        <p:spPr/>
        <p:txBody>
          <a:bodyPr/>
          <a:lstStyle/>
          <a:p>
            <a:r>
              <a:rPr lang="en-US" b="1" dirty="0" smtClean="0"/>
              <a:t>Political Reasons</a:t>
            </a:r>
            <a:endParaRPr lang="en-US" b="1" dirty="0"/>
          </a:p>
        </p:txBody>
      </p:sp>
      <p:sp>
        <p:nvSpPr>
          <p:cNvPr id="6" name="Content Placeholder 5"/>
          <p:cNvSpPr>
            <a:spLocks noGrp="1"/>
          </p:cNvSpPr>
          <p:nvPr>
            <p:ph sz="quarter" idx="4"/>
          </p:nvPr>
        </p:nvSpPr>
        <p:spPr/>
        <p:txBody>
          <a:bodyPr>
            <a:normAutofit fontScale="92500" lnSpcReduction="20000"/>
          </a:bodyPr>
          <a:lstStyle/>
          <a:p>
            <a:r>
              <a:rPr lang="en-US" sz="2200" dirty="0">
                <a:solidFill>
                  <a:prstClr val="black">
                    <a:lumMod val="85000"/>
                    <a:lumOff val="15000"/>
                  </a:prstClr>
                </a:solidFill>
              </a:rPr>
              <a:t>(</a:t>
            </a:r>
            <a:r>
              <a:rPr lang="en-US" sz="2200" dirty="0" smtClean="0">
                <a:solidFill>
                  <a:prstClr val="black">
                    <a:lumMod val="85000"/>
                    <a:lumOff val="15000"/>
                  </a:prstClr>
                </a:solidFill>
              </a:rPr>
              <a:t>1)Bipartisan </a:t>
            </a:r>
            <a:r>
              <a:rPr lang="en-US" sz="2200" dirty="0">
                <a:solidFill>
                  <a:prstClr val="black">
                    <a:lumMod val="85000"/>
                    <a:lumOff val="15000"/>
                  </a:prstClr>
                </a:solidFill>
              </a:rPr>
              <a:t>agreement on </a:t>
            </a:r>
            <a:r>
              <a:rPr lang="en-US" sz="2200" dirty="0" smtClean="0">
                <a:solidFill>
                  <a:prstClr val="black">
                    <a:lumMod val="85000"/>
                    <a:lumOff val="15000"/>
                  </a:prstClr>
                </a:solidFill>
              </a:rPr>
              <a:t>consequences for international competitiveness </a:t>
            </a:r>
            <a:endParaRPr lang="en-US" sz="2200" dirty="0">
              <a:solidFill>
                <a:prstClr val="black">
                  <a:lumMod val="85000"/>
                  <a:lumOff val="15000"/>
                </a:prstClr>
              </a:solidFill>
            </a:endParaRPr>
          </a:p>
          <a:p>
            <a:pPr lvl="0"/>
            <a:r>
              <a:rPr lang="en-US" sz="2200" dirty="0" smtClean="0">
                <a:solidFill>
                  <a:prstClr val="black">
                    <a:lumMod val="85000"/>
                    <a:lumOff val="15000"/>
                  </a:prstClr>
                </a:solidFill>
              </a:rPr>
              <a:t>(</a:t>
            </a:r>
            <a:r>
              <a:rPr lang="en-US" sz="2200" dirty="0">
                <a:solidFill>
                  <a:prstClr val="black">
                    <a:lumMod val="85000"/>
                    <a:lumOff val="15000"/>
                  </a:prstClr>
                </a:solidFill>
              </a:rPr>
              <a:t>2) </a:t>
            </a:r>
            <a:r>
              <a:rPr lang="en-US" sz="2200" dirty="0" smtClean="0">
                <a:solidFill>
                  <a:prstClr val="black">
                    <a:lumMod val="85000"/>
                    <a:lumOff val="15000"/>
                  </a:prstClr>
                </a:solidFill>
              </a:rPr>
              <a:t>Public benefits </a:t>
            </a:r>
            <a:r>
              <a:rPr lang="en-US" sz="2200" dirty="0">
                <a:solidFill>
                  <a:prstClr val="black">
                    <a:lumMod val="85000"/>
                    <a:lumOff val="15000"/>
                  </a:prstClr>
                </a:solidFill>
              </a:rPr>
              <a:t>(human capital development, opportunities for </a:t>
            </a:r>
            <a:r>
              <a:rPr lang="en-US" sz="2200" dirty="0" smtClean="0">
                <a:solidFill>
                  <a:prstClr val="black">
                    <a:lumMod val="85000"/>
                    <a:lumOff val="15000"/>
                  </a:prstClr>
                </a:solidFill>
              </a:rPr>
              <a:t>disadvantaged groups, </a:t>
            </a:r>
            <a:r>
              <a:rPr lang="en-US" sz="2200" dirty="0">
                <a:solidFill>
                  <a:prstClr val="black">
                    <a:lumMod val="85000"/>
                    <a:lumOff val="15000"/>
                  </a:prstClr>
                </a:solidFill>
              </a:rPr>
              <a:t>and keeping college age students off the labor </a:t>
            </a:r>
            <a:r>
              <a:rPr lang="en-US" sz="2200" dirty="0" smtClean="0">
                <a:solidFill>
                  <a:prstClr val="black">
                    <a:lumMod val="85000"/>
                    <a:lumOff val="15000"/>
                  </a:prstClr>
                </a:solidFill>
              </a:rPr>
              <a:t>market) </a:t>
            </a:r>
          </a:p>
          <a:p>
            <a:pPr lvl="0"/>
            <a:r>
              <a:rPr lang="en-US" sz="2200" dirty="0" smtClean="0">
                <a:solidFill>
                  <a:prstClr val="black">
                    <a:lumMod val="85000"/>
                    <a:lumOff val="15000"/>
                  </a:prstClr>
                </a:solidFill>
              </a:rPr>
              <a:t>(3) Federal </a:t>
            </a:r>
            <a:r>
              <a:rPr lang="en-US" sz="2200" dirty="0">
                <a:solidFill>
                  <a:prstClr val="black">
                    <a:lumMod val="85000"/>
                    <a:lumOff val="15000"/>
                  </a:prstClr>
                </a:solidFill>
              </a:rPr>
              <a:t>and state subsidization, financial aid, and research support </a:t>
            </a:r>
            <a:r>
              <a:rPr lang="en-US" sz="2200" dirty="0" smtClean="0">
                <a:solidFill>
                  <a:prstClr val="black">
                    <a:lumMod val="85000"/>
                    <a:lumOff val="15000"/>
                  </a:prstClr>
                </a:solidFill>
              </a:rPr>
              <a:t>structures </a:t>
            </a:r>
          </a:p>
          <a:p>
            <a:pPr lvl="0"/>
            <a:r>
              <a:rPr lang="en-US" sz="2200" dirty="0" smtClean="0">
                <a:solidFill>
                  <a:prstClr val="black">
                    <a:lumMod val="85000"/>
                    <a:lumOff val="15000"/>
                  </a:prstClr>
                </a:solidFill>
              </a:rPr>
              <a:t>(4) Very </a:t>
            </a:r>
            <a:r>
              <a:rPr lang="en-US" sz="2200" dirty="0">
                <a:solidFill>
                  <a:prstClr val="black">
                    <a:lumMod val="85000"/>
                    <a:lumOff val="15000"/>
                  </a:prstClr>
                </a:solidFill>
              </a:rPr>
              <a:t>strong philanthropic </a:t>
            </a:r>
            <a:r>
              <a:rPr lang="en-US" sz="2200" dirty="0" smtClean="0">
                <a:solidFill>
                  <a:prstClr val="black">
                    <a:lumMod val="85000"/>
                    <a:lumOff val="15000"/>
                  </a:prstClr>
                </a:solidFill>
              </a:rPr>
              <a:t>support </a:t>
            </a:r>
          </a:p>
          <a:p>
            <a:pPr lvl="0"/>
            <a:r>
              <a:rPr lang="en-US" sz="2200" dirty="0" smtClean="0">
                <a:solidFill>
                  <a:prstClr val="black">
                    <a:lumMod val="85000"/>
                    <a:lumOff val="15000"/>
                  </a:prstClr>
                </a:solidFill>
              </a:rPr>
              <a:t>(5) </a:t>
            </a:r>
            <a:r>
              <a:rPr lang="en-US" sz="2200" dirty="0">
                <a:solidFill>
                  <a:prstClr val="black">
                    <a:lumMod val="85000"/>
                    <a:lumOff val="15000"/>
                  </a:prstClr>
                </a:solidFill>
              </a:rPr>
              <a:t>I</a:t>
            </a:r>
            <a:r>
              <a:rPr lang="en-US" sz="2200" dirty="0" smtClean="0">
                <a:solidFill>
                  <a:prstClr val="black">
                    <a:lumMod val="85000"/>
                    <a:lumOff val="15000"/>
                  </a:prstClr>
                </a:solidFill>
              </a:rPr>
              <a:t>nterest groups </a:t>
            </a:r>
            <a:r>
              <a:rPr lang="en-US" sz="2200" dirty="0">
                <a:solidFill>
                  <a:prstClr val="black">
                    <a:lumMod val="85000"/>
                    <a:lumOff val="15000"/>
                  </a:prstClr>
                </a:solidFill>
              </a:rPr>
              <a:t>advance </a:t>
            </a:r>
            <a:r>
              <a:rPr lang="en-US" sz="2200" dirty="0" smtClean="0">
                <a:solidFill>
                  <a:prstClr val="black">
                    <a:lumMod val="85000"/>
                    <a:lumOff val="15000"/>
                  </a:prstClr>
                </a:solidFill>
              </a:rPr>
              <a:t>access goals for </a:t>
            </a:r>
            <a:r>
              <a:rPr lang="en-US" sz="2200" dirty="0">
                <a:solidFill>
                  <a:prstClr val="black">
                    <a:lumMod val="85000"/>
                    <a:lumOff val="15000"/>
                  </a:prstClr>
                </a:solidFill>
              </a:rPr>
              <a:t>under-represented </a:t>
            </a:r>
            <a:r>
              <a:rPr lang="en-US" sz="2200" dirty="0" smtClean="0">
                <a:solidFill>
                  <a:prstClr val="black">
                    <a:lumMod val="85000"/>
                    <a:lumOff val="15000"/>
                  </a:prstClr>
                </a:solidFill>
              </a:rPr>
              <a:t>students</a:t>
            </a:r>
            <a:endParaRPr lang="en-US" sz="2200" dirty="0">
              <a:solidFill>
                <a:prstClr val="black">
                  <a:lumMod val="85000"/>
                  <a:lumOff val="15000"/>
                </a:prstClr>
              </a:solidFill>
            </a:endParaRPr>
          </a:p>
          <a:p>
            <a:pPr lvl="0"/>
            <a:endParaRPr lang="en-US" sz="2200" dirty="0">
              <a:solidFill>
                <a:prstClr val="black">
                  <a:lumMod val="85000"/>
                  <a:lumOff val="15000"/>
                </a:prstClr>
              </a:solidFill>
            </a:endParaRPr>
          </a:p>
          <a:p>
            <a:endParaRPr lang="en-US" dirty="0"/>
          </a:p>
        </p:txBody>
      </p:sp>
    </p:spTree>
    <p:extLst>
      <p:ext uri="{BB962C8B-B14F-4D97-AF65-F5344CB8AC3E}">
        <p14:creationId xmlns:p14="http://schemas.microsoft.com/office/powerpoint/2010/main" val="339440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2.d. Problems with Summer Bridge </a:t>
            </a:r>
            <a:endParaRPr lang="en-US" b="1" dirty="0"/>
          </a:p>
        </p:txBody>
      </p:sp>
      <p:sp>
        <p:nvSpPr>
          <p:cNvPr id="3" name="Content Placeholder 2"/>
          <p:cNvSpPr>
            <a:spLocks noGrp="1"/>
          </p:cNvSpPr>
          <p:nvPr>
            <p:ph idx="1"/>
          </p:nvPr>
        </p:nvSpPr>
        <p:spPr/>
        <p:txBody>
          <a:bodyPr/>
          <a:lstStyle/>
          <a:p>
            <a:r>
              <a:rPr lang="en-US" dirty="0" smtClean="0"/>
              <a:t>* Too few courses to replicate academic year terms</a:t>
            </a:r>
          </a:p>
          <a:p>
            <a:r>
              <a:rPr lang="en-US" dirty="0" smtClean="0"/>
              <a:t>* Lack of financial resources make it difficult for students to attend</a:t>
            </a:r>
          </a:p>
          <a:p>
            <a:r>
              <a:rPr lang="en-US" dirty="0" smtClean="0"/>
              <a:t>* Often no professional advising is offered</a:t>
            </a:r>
          </a:p>
          <a:p>
            <a:r>
              <a:rPr lang="en-US" dirty="0" smtClean="0"/>
              <a:t>* Too few peer educators involved</a:t>
            </a:r>
          </a:p>
          <a:p>
            <a:r>
              <a:rPr lang="en-US" dirty="0" smtClean="0"/>
              <a:t>* Students associate Bridge with negative high school summer make-up programs</a:t>
            </a:r>
          </a:p>
          <a:p>
            <a:r>
              <a:rPr lang="en-US" dirty="0" smtClean="0"/>
              <a:t>* Summer camp atmosphere can develop</a:t>
            </a:r>
            <a:endParaRPr lang="en-US" dirty="0"/>
          </a:p>
        </p:txBody>
      </p:sp>
      <p:pic>
        <p:nvPicPr>
          <p:cNvPr id="4" name="Picture 3"/>
          <p:cNvPicPr>
            <a:picLocks noChangeAspect="1"/>
          </p:cNvPicPr>
          <p:nvPr/>
        </p:nvPicPr>
        <p:blipFill>
          <a:blip r:embed="rId2"/>
          <a:stretch>
            <a:fillRect/>
          </a:stretch>
        </p:blipFill>
        <p:spPr>
          <a:xfrm>
            <a:off x="7068065" y="4526305"/>
            <a:ext cx="3674076" cy="1998063"/>
          </a:xfrm>
          <a:prstGeom prst="rect">
            <a:avLst/>
          </a:prstGeom>
        </p:spPr>
      </p:pic>
    </p:spTree>
    <p:extLst>
      <p:ext uri="{BB962C8B-B14F-4D97-AF65-F5344CB8AC3E}">
        <p14:creationId xmlns:p14="http://schemas.microsoft.com/office/powerpoint/2010/main" val="867248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Improved Teaching</a:t>
            </a:r>
            <a:endParaRPr lang="en-US" b="1" dirty="0"/>
          </a:p>
        </p:txBody>
      </p:sp>
      <p:sp>
        <p:nvSpPr>
          <p:cNvPr id="3" name="Text Placeholder 2"/>
          <p:cNvSpPr>
            <a:spLocks noGrp="1"/>
          </p:cNvSpPr>
          <p:nvPr>
            <p:ph type="body" idx="1"/>
          </p:nvPr>
        </p:nvSpPr>
        <p:spPr/>
        <p:txBody>
          <a:bodyPr>
            <a:normAutofit fontScale="92500" lnSpcReduction="10000"/>
          </a:bodyPr>
          <a:lstStyle/>
          <a:p>
            <a:r>
              <a:rPr lang="en-US" sz="2400" dirty="0" smtClean="0"/>
              <a:t>3.a. Teaching in Introductory Courses</a:t>
            </a:r>
          </a:p>
          <a:p>
            <a:r>
              <a:rPr lang="en-US" sz="2400" dirty="0" smtClean="0"/>
              <a:t>3.b. Lessons from Cognitive </a:t>
            </a:r>
            <a:r>
              <a:rPr lang="en-US" sz="2400" dirty="0"/>
              <a:t>S</a:t>
            </a:r>
            <a:r>
              <a:rPr lang="en-US" sz="2400" dirty="0" smtClean="0"/>
              <a:t>cience</a:t>
            </a:r>
          </a:p>
          <a:p>
            <a:r>
              <a:rPr lang="en-US" sz="2400" dirty="0" smtClean="0"/>
              <a:t>3.c. Adaptive Learning </a:t>
            </a:r>
            <a:r>
              <a:rPr lang="en-US" sz="2400" dirty="0"/>
              <a:t>T</a:t>
            </a:r>
            <a:r>
              <a:rPr lang="en-US" sz="2400" dirty="0" smtClean="0"/>
              <a:t>echnologies</a:t>
            </a:r>
          </a:p>
          <a:p>
            <a:r>
              <a:rPr lang="en-US" sz="2400" dirty="0" smtClean="0"/>
              <a:t>3.d. Active Learning </a:t>
            </a:r>
            <a:r>
              <a:rPr lang="en-US" sz="2400" dirty="0"/>
              <a:t>P</a:t>
            </a:r>
            <a:r>
              <a:rPr lang="en-US" sz="2400" dirty="0" smtClean="0"/>
              <a:t>ractices</a:t>
            </a:r>
            <a:endParaRPr lang="en-US" sz="2400" dirty="0"/>
          </a:p>
        </p:txBody>
      </p:sp>
    </p:spTree>
    <p:extLst>
      <p:ext uri="{BB962C8B-B14F-4D97-AF65-F5344CB8AC3E}">
        <p14:creationId xmlns:p14="http://schemas.microsoft.com/office/powerpoint/2010/main" val="3476277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3.a. Placing the Best Teachers </a:t>
            </a:r>
            <a:br>
              <a:rPr lang="en-US" b="1" dirty="0" smtClean="0"/>
            </a:br>
            <a:r>
              <a:rPr lang="en-US" b="1" dirty="0" smtClean="0"/>
              <a:t>in Introductory Courses</a:t>
            </a:r>
            <a:endParaRPr lang="en-US" b="1" dirty="0"/>
          </a:p>
        </p:txBody>
      </p:sp>
      <p:sp>
        <p:nvSpPr>
          <p:cNvPr id="3" name="Content Placeholder 2"/>
          <p:cNvSpPr>
            <a:spLocks noGrp="1"/>
          </p:cNvSpPr>
          <p:nvPr>
            <p:ph idx="1"/>
          </p:nvPr>
        </p:nvSpPr>
        <p:spPr>
          <a:xfrm>
            <a:off x="676656" y="2224216"/>
            <a:ext cx="10753725" cy="3682313"/>
          </a:xfrm>
        </p:spPr>
        <p:txBody>
          <a:bodyPr>
            <a:normAutofit fontScale="47500" lnSpcReduction="20000"/>
          </a:bodyPr>
          <a:lstStyle/>
          <a:p>
            <a:r>
              <a:rPr lang="en-US" sz="3800" dirty="0" smtClean="0"/>
              <a:t>Christopher Takacs &amp; Dan Chambliss on why the best teachers should be teaching introductory courses:</a:t>
            </a:r>
          </a:p>
          <a:p>
            <a:endParaRPr lang="en-US" dirty="0"/>
          </a:p>
          <a:p>
            <a:r>
              <a:rPr lang="en-US" sz="5100" b="1" dirty="0" smtClean="0"/>
              <a:t>"</a:t>
            </a:r>
            <a:r>
              <a:rPr lang="en-US" sz="5100" b="1" dirty="0"/>
              <a:t>Faculty can positively or negatively influence student taste for a field -- some compelling teachers can get students engaged in fields that they previously disliked, while other, more uncharismatic faculty can alienate students from entire bodies of knowledge, sometimes permanently</a:t>
            </a:r>
            <a:r>
              <a:rPr lang="en-US" sz="5100" b="1" dirty="0" smtClean="0"/>
              <a:t>.</a:t>
            </a:r>
          </a:p>
          <a:p>
            <a:endParaRPr lang="en-US" sz="5100" b="1" dirty="0"/>
          </a:p>
          <a:p>
            <a:r>
              <a:rPr lang="en-US" sz="5100" b="1" dirty="0"/>
              <a:t>"</a:t>
            </a:r>
            <a:r>
              <a:rPr lang="en-US" sz="5100" b="1" dirty="0" smtClean="0"/>
              <a:t>It</a:t>
            </a:r>
            <a:r>
              <a:rPr lang="en-US" sz="5100" b="1" dirty="0"/>
              <a:t> </a:t>
            </a:r>
            <a:r>
              <a:rPr lang="en-US" sz="5100" b="1" dirty="0" smtClean="0"/>
              <a:t>is </a:t>
            </a:r>
            <a:r>
              <a:rPr lang="en-US" sz="5100" b="1" dirty="0"/>
              <a:t>important for department chairs and deans to recognize who their more skilled teachers are, and the teachers they can use to draw students into certain </a:t>
            </a:r>
            <a:r>
              <a:rPr lang="en-US" sz="5100" b="1" dirty="0" smtClean="0"/>
              <a:t>majors."</a:t>
            </a:r>
            <a:r>
              <a:rPr lang="en-US" sz="5100" b="1" dirty="0"/>
              <a:t> </a:t>
            </a:r>
            <a:br>
              <a:rPr lang="en-US" sz="5100" b="1" dirty="0"/>
            </a:br>
            <a:endParaRPr lang="en-US" sz="5100" b="1" dirty="0" smtClean="0"/>
          </a:p>
          <a:p>
            <a:endParaRPr lang="en-US" sz="3000" b="1" dirty="0" smtClean="0"/>
          </a:p>
          <a:p>
            <a:r>
              <a:rPr lang="en-US" sz="2900" i="1" u="sng" dirty="0" smtClean="0"/>
              <a:t>Source</a:t>
            </a:r>
            <a:r>
              <a:rPr lang="en-US" sz="2900" i="1" dirty="0" smtClean="0"/>
              <a:t>: Takacs &amp; Chambliss (2013)</a:t>
            </a:r>
            <a:endParaRPr lang="en-US" sz="2900" i="1" u="sng" dirty="0"/>
          </a:p>
        </p:txBody>
      </p:sp>
    </p:spTree>
    <p:extLst>
      <p:ext uri="{BB962C8B-B14F-4D97-AF65-F5344CB8AC3E}">
        <p14:creationId xmlns:p14="http://schemas.microsoft.com/office/powerpoint/2010/main" val="419067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3.a. Alternative Pathways to Overcome </a:t>
            </a:r>
            <a:br>
              <a:rPr lang="en-US" b="1" dirty="0" smtClean="0"/>
            </a:br>
            <a:r>
              <a:rPr lang="en-US" b="1" dirty="0" smtClean="0"/>
              <a:t>the Introductory Math Problem?</a:t>
            </a:r>
            <a:endParaRPr lang="en-US" b="1" dirty="0"/>
          </a:p>
        </p:txBody>
      </p:sp>
      <p:sp>
        <p:nvSpPr>
          <p:cNvPr id="3" name="Content Placeholder 2"/>
          <p:cNvSpPr>
            <a:spLocks noGrp="1"/>
          </p:cNvSpPr>
          <p:nvPr>
            <p:ph idx="1"/>
          </p:nvPr>
        </p:nvSpPr>
        <p:spPr>
          <a:xfrm>
            <a:off x="676656" y="2157730"/>
            <a:ext cx="10753725" cy="3855891"/>
          </a:xfrm>
        </p:spPr>
        <p:txBody>
          <a:bodyPr>
            <a:normAutofit fontScale="92500" lnSpcReduction="10000"/>
          </a:bodyPr>
          <a:lstStyle/>
          <a:p>
            <a:r>
              <a:rPr lang="en-US" dirty="0" smtClean="0"/>
              <a:t>* </a:t>
            </a:r>
            <a:r>
              <a:rPr lang="en-US" sz="2000" dirty="0" smtClean="0"/>
              <a:t>The</a:t>
            </a:r>
            <a:r>
              <a:rPr lang="en-US" dirty="0" smtClean="0"/>
              <a:t> </a:t>
            </a:r>
            <a:r>
              <a:rPr lang="en-US" sz="2800" b="1" dirty="0" smtClean="0"/>
              <a:t>biggest issues </a:t>
            </a:r>
            <a:r>
              <a:rPr lang="en-US" sz="2000" dirty="0" smtClean="0"/>
              <a:t>in student success relate to </a:t>
            </a:r>
            <a:r>
              <a:rPr lang="en-US" sz="2800" b="1" dirty="0" smtClean="0"/>
              <a:t>introductory mathematics</a:t>
            </a:r>
            <a:r>
              <a:rPr lang="en-US" dirty="0" smtClean="0"/>
              <a:t>.</a:t>
            </a:r>
          </a:p>
          <a:p>
            <a:r>
              <a:rPr lang="en-US" dirty="0" smtClean="0"/>
              <a:t>*</a:t>
            </a:r>
            <a:r>
              <a:rPr lang="en-US" sz="2800" b="1" dirty="0" smtClean="0"/>
              <a:t>59%</a:t>
            </a:r>
            <a:r>
              <a:rPr lang="en-US" dirty="0" smtClean="0"/>
              <a:t> </a:t>
            </a:r>
            <a:r>
              <a:rPr lang="en-US" sz="2000" dirty="0" smtClean="0"/>
              <a:t>of community college students are </a:t>
            </a:r>
            <a:r>
              <a:rPr lang="en-US" sz="2800" b="1" dirty="0" smtClean="0"/>
              <a:t>placed into developmental math</a:t>
            </a:r>
            <a:r>
              <a:rPr lang="en-US" dirty="0" smtClean="0"/>
              <a:t>.</a:t>
            </a:r>
          </a:p>
          <a:p>
            <a:r>
              <a:rPr lang="en-US" dirty="0" smtClean="0"/>
              <a:t>* </a:t>
            </a:r>
            <a:r>
              <a:rPr lang="en-US" sz="2000" dirty="0" smtClean="0"/>
              <a:t>Among community college students who are required to take 3 or more math classes in sequence</a:t>
            </a:r>
            <a:r>
              <a:rPr lang="en-US" dirty="0" smtClean="0"/>
              <a:t>, </a:t>
            </a:r>
            <a:r>
              <a:rPr lang="en-US" sz="2800" b="1" dirty="0" smtClean="0"/>
              <a:t>only 10% complete the gatekeeper math class.</a:t>
            </a:r>
          </a:p>
          <a:p>
            <a:r>
              <a:rPr lang="en-US" dirty="0" smtClean="0"/>
              <a:t>* </a:t>
            </a:r>
            <a:r>
              <a:rPr lang="en-US" sz="2000" dirty="0" smtClean="0"/>
              <a:t>The Carnegie Foundation proposed </a:t>
            </a:r>
            <a:r>
              <a:rPr lang="en-US" sz="2800" b="1" dirty="0" smtClean="0"/>
              <a:t>alternative pathways </a:t>
            </a:r>
            <a:r>
              <a:rPr lang="en-US" sz="2000" dirty="0" smtClean="0"/>
              <a:t>to algebra and calculus for disciplines other than physics and engineering.  These included </a:t>
            </a:r>
            <a:r>
              <a:rPr lang="en-US" sz="2800" b="1" dirty="0" smtClean="0"/>
              <a:t>a statistics pathway and a quantitative reasoning pathway.</a:t>
            </a:r>
          </a:p>
          <a:p>
            <a:r>
              <a:rPr lang="en-US" dirty="0" smtClean="0"/>
              <a:t>* </a:t>
            </a:r>
            <a:r>
              <a:rPr lang="en-US" sz="2200" dirty="0" smtClean="0"/>
              <a:t>Carnegie’s first report showed that </a:t>
            </a:r>
            <a:r>
              <a:rPr lang="en-US" sz="3000" b="1" dirty="0" smtClean="0"/>
              <a:t>51% of students in the statistics pathway completed a college-level math course</a:t>
            </a:r>
            <a:r>
              <a:rPr lang="en-US" dirty="0" smtClean="0"/>
              <a:t> </a:t>
            </a:r>
            <a:r>
              <a:rPr lang="en-US" sz="2200" dirty="0" smtClean="0"/>
              <a:t>in their first year </a:t>
            </a:r>
            <a:r>
              <a:rPr lang="en-US" sz="3000" b="1" dirty="0" smtClean="0"/>
              <a:t>compared to only 6% pursuing the standard pathway. </a:t>
            </a:r>
            <a:r>
              <a:rPr lang="en-US" sz="1400" dirty="0" smtClean="0"/>
              <a:t>(</a:t>
            </a:r>
            <a:r>
              <a:rPr lang="en-US" sz="1400" i="1" u="sng" dirty="0" smtClean="0"/>
              <a:t>Source</a:t>
            </a:r>
            <a:r>
              <a:rPr lang="en-US" sz="1400" i="1" dirty="0" smtClean="0"/>
              <a:t>: Burdman 2013</a:t>
            </a:r>
            <a:r>
              <a:rPr lang="en-US" sz="1400" dirty="0" smtClean="0"/>
              <a:t>)</a:t>
            </a:r>
            <a:endParaRPr lang="en-US" sz="3000" dirty="0"/>
          </a:p>
        </p:txBody>
      </p:sp>
    </p:spTree>
    <p:extLst>
      <p:ext uri="{BB962C8B-B14F-4D97-AF65-F5344CB8AC3E}">
        <p14:creationId xmlns:p14="http://schemas.microsoft.com/office/powerpoint/2010/main" val="544571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3.b. Using Lessons from Cognitive Science</a:t>
            </a:r>
            <a:endParaRPr lang="en-US" b="1" dirty="0"/>
          </a:p>
        </p:txBody>
      </p:sp>
      <p:sp>
        <p:nvSpPr>
          <p:cNvPr id="3" name="Content Placeholder 2"/>
          <p:cNvSpPr>
            <a:spLocks noGrp="1"/>
          </p:cNvSpPr>
          <p:nvPr>
            <p:ph idx="1"/>
          </p:nvPr>
        </p:nvSpPr>
        <p:spPr>
          <a:xfrm>
            <a:off x="676656" y="2157731"/>
            <a:ext cx="10753725" cy="3620134"/>
          </a:xfrm>
        </p:spPr>
        <p:txBody>
          <a:bodyPr>
            <a:normAutofit lnSpcReduction="10000"/>
          </a:bodyPr>
          <a:lstStyle/>
          <a:p>
            <a:r>
              <a:rPr lang="en-US" dirty="0" smtClean="0"/>
              <a:t>* </a:t>
            </a:r>
            <a:r>
              <a:rPr lang="en-US" sz="2000" dirty="0" smtClean="0"/>
              <a:t>Before beginning instruction, </a:t>
            </a:r>
            <a:r>
              <a:rPr lang="en-US" sz="2800" b="1" dirty="0" smtClean="0"/>
              <a:t>teachers should determine what beliefs and misconceptions students currently have about a subject.  </a:t>
            </a:r>
            <a:r>
              <a:rPr lang="en-US" sz="2000" dirty="0" smtClean="0"/>
              <a:t>Learners existing beliefs are often consistent with their everyday experiences.</a:t>
            </a:r>
          </a:p>
          <a:p>
            <a:r>
              <a:rPr lang="en-US" dirty="0" smtClean="0"/>
              <a:t>* </a:t>
            </a:r>
            <a:r>
              <a:rPr lang="en-US" sz="2800" b="1" dirty="0" smtClean="0"/>
              <a:t>Meaningful learning (related to students’ experiences and interests) promotes better transfer than rote learning.</a:t>
            </a:r>
          </a:p>
          <a:p>
            <a:r>
              <a:rPr lang="en-US" dirty="0"/>
              <a:t>* </a:t>
            </a:r>
            <a:r>
              <a:rPr lang="en-US" sz="2000" dirty="0"/>
              <a:t>Instruction is more effective when it  </a:t>
            </a:r>
            <a:r>
              <a:rPr lang="en-US" sz="2800" b="1" dirty="0"/>
              <a:t>encourages students to elaborate on what they are learning.</a:t>
            </a:r>
          </a:p>
          <a:p>
            <a:r>
              <a:rPr lang="en-US" dirty="0" smtClean="0"/>
              <a:t>* </a:t>
            </a:r>
            <a:r>
              <a:rPr lang="en-US" sz="2000" dirty="0" smtClean="0"/>
              <a:t>Modes of instruction and activities in class should</a:t>
            </a:r>
            <a:r>
              <a:rPr lang="en-US" dirty="0" smtClean="0"/>
              <a:t> </a:t>
            </a:r>
            <a:r>
              <a:rPr lang="en-US" sz="2800" b="1" dirty="0" smtClean="0"/>
              <a:t>change every 15-20 minutes to facilitate focus and transfer.</a:t>
            </a:r>
            <a:endParaRPr lang="en-US" sz="2800" b="1" dirty="0"/>
          </a:p>
        </p:txBody>
      </p:sp>
    </p:spTree>
    <p:extLst>
      <p:ext uri="{BB962C8B-B14F-4D97-AF65-F5344CB8AC3E}">
        <p14:creationId xmlns:p14="http://schemas.microsoft.com/office/powerpoint/2010/main" val="2659669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3.b. Using Superheroes </a:t>
            </a:r>
            <a:br>
              <a:rPr lang="en-US" b="1" dirty="0" smtClean="0"/>
            </a:br>
            <a:r>
              <a:rPr lang="en-US" b="1" dirty="0" smtClean="0"/>
              <a:t>to Teach Materials Science</a:t>
            </a:r>
            <a:endParaRPr lang="en-US" b="1" dirty="0"/>
          </a:p>
        </p:txBody>
      </p:sp>
      <p:pic>
        <p:nvPicPr>
          <p:cNvPr id="5" name="Picture 4"/>
          <p:cNvPicPr>
            <a:picLocks noChangeAspect="1"/>
          </p:cNvPicPr>
          <p:nvPr/>
        </p:nvPicPr>
        <p:blipFill>
          <a:blip r:embed="rId2"/>
          <a:stretch>
            <a:fillRect/>
          </a:stretch>
        </p:blipFill>
        <p:spPr>
          <a:xfrm>
            <a:off x="2332139" y="2357306"/>
            <a:ext cx="6583259" cy="3570652"/>
          </a:xfrm>
          <a:prstGeom prst="rect">
            <a:avLst/>
          </a:prstGeom>
        </p:spPr>
      </p:pic>
      <p:sp>
        <p:nvSpPr>
          <p:cNvPr id="6" name="TextBox 5"/>
          <p:cNvSpPr txBox="1"/>
          <p:nvPr/>
        </p:nvSpPr>
        <p:spPr>
          <a:xfrm>
            <a:off x="3171822" y="6207853"/>
            <a:ext cx="4562828" cy="338554"/>
          </a:xfrm>
          <a:prstGeom prst="rect">
            <a:avLst/>
          </a:prstGeom>
          <a:noFill/>
        </p:spPr>
        <p:txBody>
          <a:bodyPr wrap="square" rtlCol="0">
            <a:spAutoFit/>
          </a:bodyPr>
          <a:lstStyle/>
          <a:p>
            <a:r>
              <a:rPr lang="en-US" sz="1600" dirty="0" smtClean="0"/>
              <a:t>Suveet Mathaudu, asst. prof. of materials science</a:t>
            </a:r>
            <a:endParaRPr lang="en-US" sz="1600" dirty="0"/>
          </a:p>
        </p:txBody>
      </p:sp>
    </p:spTree>
    <p:extLst>
      <p:ext uri="{BB962C8B-B14F-4D97-AF65-F5344CB8AC3E}">
        <p14:creationId xmlns:p14="http://schemas.microsoft.com/office/powerpoint/2010/main" val="1304909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3.c. Adaptive Learning Systems</a:t>
            </a:r>
            <a:endParaRPr lang="en-US" b="1" dirty="0"/>
          </a:p>
        </p:txBody>
      </p:sp>
      <p:sp>
        <p:nvSpPr>
          <p:cNvPr id="3" name="Content Placeholder 2"/>
          <p:cNvSpPr>
            <a:spLocks noGrp="1"/>
          </p:cNvSpPr>
          <p:nvPr>
            <p:ph idx="1"/>
          </p:nvPr>
        </p:nvSpPr>
        <p:spPr/>
        <p:txBody>
          <a:bodyPr>
            <a:normAutofit lnSpcReduction="10000"/>
          </a:bodyPr>
          <a:lstStyle/>
          <a:p>
            <a:r>
              <a:rPr lang="en-US" b="1" dirty="0"/>
              <a:t>ALEKS</a:t>
            </a:r>
            <a:r>
              <a:rPr lang="en-US" dirty="0"/>
              <a:t> (</a:t>
            </a:r>
            <a:r>
              <a:rPr lang="en-US" b="1" dirty="0"/>
              <a:t>A</a:t>
            </a:r>
            <a:r>
              <a:rPr lang="en-US" dirty="0"/>
              <a:t>ssessment and </a:t>
            </a:r>
            <a:r>
              <a:rPr lang="en-US" b="1" dirty="0"/>
              <a:t>Le</a:t>
            </a:r>
            <a:r>
              <a:rPr lang="en-US" dirty="0"/>
              <a:t>arning in </a:t>
            </a:r>
            <a:r>
              <a:rPr lang="en-US" b="1" dirty="0"/>
              <a:t>K</a:t>
            </a:r>
            <a:r>
              <a:rPr lang="en-US" dirty="0"/>
              <a:t>nowledge </a:t>
            </a:r>
            <a:r>
              <a:rPr lang="en-US" b="1" dirty="0"/>
              <a:t>S</a:t>
            </a:r>
            <a:r>
              <a:rPr lang="en-US" dirty="0"/>
              <a:t>paces) </a:t>
            </a:r>
            <a:r>
              <a:rPr lang="en-US" sz="2000" dirty="0"/>
              <a:t>is an </a:t>
            </a:r>
            <a:r>
              <a:rPr lang="en-US" sz="2000" dirty="0" smtClean="0"/>
              <a:t>Internet</a:t>
            </a:r>
            <a:r>
              <a:rPr lang="en-US" sz="2000" dirty="0"/>
              <a:t> based tutoring and assessment </a:t>
            </a:r>
            <a:r>
              <a:rPr lang="en-US" sz="2000" dirty="0" smtClean="0"/>
              <a:t>program</a:t>
            </a:r>
            <a:r>
              <a:rPr lang="en-US" sz="2000" dirty="0"/>
              <a:t> that includes course material in </a:t>
            </a:r>
            <a:r>
              <a:rPr lang="en-US" sz="2000" dirty="0" smtClean="0"/>
              <a:t>mathematics, chemistry,</a:t>
            </a:r>
            <a:r>
              <a:rPr lang="en-US" sz="2000" baseline="30000" dirty="0"/>
              <a:t> </a:t>
            </a:r>
            <a:r>
              <a:rPr lang="en-US" sz="2000" dirty="0" smtClean="0"/>
              <a:t>introductory </a:t>
            </a:r>
            <a:r>
              <a:rPr lang="en-US" sz="2000" dirty="0"/>
              <a:t>statistics</a:t>
            </a:r>
            <a:r>
              <a:rPr lang="en-US" sz="2000" dirty="0" smtClean="0"/>
              <a:t>,</a:t>
            </a:r>
            <a:r>
              <a:rPr lang="en-US" sz="2000" dirty="0"/>
              <a:t> and business</a:t>
            </a:r>
            <a:r>
              <a:rPr lang="en-US" sz="2000" dirty="0" smtClean="0"/>
              <a:t>.</a:t>
            </a:r>
            <a:endParaRPr lang="en-US" sz="2000" dirty="0"/>
          </a:p>
          <a:p>
            <a:r>
              <a:rPr lang="en-US" sz="2800" b="1" dirty="0"/>
              <a:t>Rather than being based on numerical test scores, ALEKS uses the theory </a:t>
            </a:r>
            <a:r>
              <a:rPr lang="en-US" sz="2800" b="1" dirty="0" smtClean="0"/>
              <a:t>of knowledge spaces to </a:t>
            </a:r>
            <a:r>
              <a:rPr lang="en-US" sz="2800" b="1" dirty="0"/>
              <a:t>develop </a:t>
            </a:r>
            <a:r>
              <a:rPr lang="en-US" sz="2800" b="1" dirty="0" smtClean="0"/>
              <a:t>a combinatorial</a:t>
            </a:r>
            <a:r>
              <a:rPr lang="en-US" sz="2800" b="1" dirty="0"/>
              <a:t> understanding of the set of topics a student does or doesn't understand from the answers to its test </a:t>
            </a:r>
            <a:r>
              <a:rPr lang="en-US" sz="2800" b="1" dirty="0" smtClean="0"/>
              <a:t>questions.</a:t>
            </a:r>
            <a:r>
              <a:rPr lang="en-US" sz="2800" b="1" dirty="0"/>
              <a:t> Based on this assessment, it determines the topics that the student is ready to learn and allows the student to choose from interactive learning modules for these </a:t>
            </a:r>
            <a:r>
              <a:rPr lang="en-US" sz="2800" b="1" dirty="0" smtClean="0"/>
              <a:t>topics.</a:t>
            </a:r>
            <a:endParaRPr lang="en-US" sz="2800" b="1" dirty="0"/>
          </a:p>
          <a:p>
            <a:r>
              <a:rPr lang="en-US" sz="2000" dirty="0"/>
              <a:t>ALEKS was initially developed at </a:t>
            </a:r>
            <a:r>
              <a:rPr lang="en-US" sz="2000" dirty="0" smtClean="0"/>
              <a:t>UC Irvine</a:t>
            </a:r>
            <a:r>
              <a:rPr lang="en-US" sz="2000" dirty="0"/>
              <a:t> starting in 1994 with support from a large </a:t>
            </a:r>
            <a:r>
              <a:rPr lang="en-US" sz="2000" dirty="0" smtClean="0"/>
              <a:t>National Science Foundation grant.</a:t>
            </a:r>
            <a:r>
              <a:rPr lang="en-US" sz="2000" dirty="0"/>
              <a:t> </a:t>
            </a:r>
          </a:p>
        </p:txBody>
      </p:sp>
    </p:spTree>
    <p:extLst>
      <p:ext uri="{BB962C8B-B14F-4D97-AF65-F5344CB8AC3E}">
        <p14:creationId xmlns:p14="http://schemas.microsoft.com/office/powerpoint/2010/main" val="1664988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3.c. Example of a Student’s Algebra Knowledge Space in ALEKS</a:t>
            </a:r>
            <a:endParaRPr lang="en-US" b="1" dirty="0"/>
          </a:p>
        </p:txBody>
      </p:sp>
      <p:pic>
        <p:nvPicPr>
          <p:cNvPr id="3" name="Picture 2"/>
          <p:cNvPicPr>
            <a:picLocks noChangeAspect="1"/>
          </p:cNvPicPr>
          <p:nvPr/>
        </p:nvPicPr>
        <p:blipFill>
          <a:blip r:embed="rId2"/>
          <a:stretch>
            <a:fillRect/>
          </a:stretch>
        </p:blipFill>
        <p:spPr>
          <a:xfrm>
            <a:off x="2454876" y="2315347"/>
            <a:ext cx="6516129" cy="4052502"/>
          </a:xfrm>
          <a:prstGeom prst="rect">
            <a:avLst/>
          </a:prstGeom>
        </p:spPr>
      </p:pic>
    </p:spTree>
    <p:extLst>
      <p:ext uri="{BB962C8B-B14F-4D97-AF65-F5344CB8AC3E}">
        <p14:creationId xmlns:p14="http://schemas.microsoft.com/office/powerpoint/2010/main" val="2763944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3.d. From Robert R. Hake (1998): </a:t>
            </a:r>
            <a:br>
              <a:rPr lang="en-US" b="1" dirty="0" smtClean="0"/>
            </a:br>
            <a:r>
              <a:rPr lang="en-US" b="1" dirty="0" smtClean="0"/>
              <a:t>Lectures vs. Interactive Engagement</a:t>
            </a:r>
            <a:endParaRPr lang="en-US" b="1" dirty="0"/>
          </a:p>
        </p:txBody>
      </p:sp>
      <p:pic>
        <p:nvPicPr>
          <p:cNvPr id="4098" name="Picture 2" descr="http://www.physics.le.ac.uk/ProjectLeAP/Images/HakeModifi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073" y="2054611"/>
            <a:ext cx="7810500"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961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3.d. Active Learning Can Be Challenging for Less Prepared Students</a:t>
            </a:r>
            <a:endParaRPr lang="en-US" b="1" dirty="0"/>
          </a:p>
        </p:txBody>
      </p:sp>
      <p:sp>
        <p:nvSpPr>
          <p:cNvPr id="3" name="Content Placeholder 2"/>
          <p:cNvSpPr>
            <a:spLocks noGrp="1"/>
          </p:cNvSpPr>
          <p:nvPr>
            <p:ph idx="1"/>
          </p:nvPr>
        </p:nvSpPr>
        <p:spPr>
          <a:xfrm>
            <a:off x="676656" y="2388972"/>
            <a:ext cx="10753725" cy="3814119"/>
          </a:xfrm>
        </p:spPr>
        <p:txBody>
          <a:bodyPr/>
          <a:lstStyle/>
          <a:p>
            <a:r>
              <a:rPr lang="en-US" dirty="0" smtClean="0"/>
              <a:t>* Shyness &amp; insecurity are issues</a:t>
            </a:r>
          </a:p>
          <a:p>
            <a:r>
              <a:rPr lang="en-US" dirty="0" smtClean="0"/>
              <a:t>* Clickers allow for anonymity while actively engaging</a:t>
            </a:r>
          </a:p>
          <a:p>
            <a:r>
              <a:rPr lang="en-US" dirty="0" smtClean="0"/>
              <a:t>* Think-pair-share activities provide partnership opportunities</a:t>
            </a:r>
          </a:p>
          <a:p>
            <a:r>
              <a:rPr lang="en-US" dirty="0" smtClean="0"/>
              <a:t>* Small groups of peers can be more conducive than asking for individual responses</a:t>
            </a:r>
          </a:p>
          <a:p>
            <a:endParaRPr lang="en-US" dirty="0" smtClean="0"/>
          </a:p>
          <a:p>
            <a:r>
              <a:rPr lang="en-US" dirty="0" smtClean="0"/>
              <a:t>* Nevertheless, the research evidence is strong that interactive engagement is important for students, and perhaps particularly for first-generation and low-income students</a:t>
            </a:r>
            <a:endParaRPr lang="en-US" dirty="0"/>
          </a:p>
        </p:txBody>
      </p:sp>
    </p:spTree>
    <p:extLst>
      <p:ext uri="{BB962C8B-B14F-4D97-AF65-F5344CB8AC3E}">
        <p14:creationId xmlns:p14="http://schemas.microsoft.com/office/powerpoint/2010/main" val="71037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College Completion Agenda</a:t>
            </a:r>
            <a:endParaRPr lang="en-US" b="1" dirty="0"/>
          </a:p>
        </p:txBody>
      </p:sp>
      <p:sp>
        <p:nvSpPr>
          <p:cNvPr id="3" name="Rectangle 2"/>
          <p:cNvSpPr/>
          <p:nvPr/>
        </p:nvSpPr>
        <p:spPr>
          <a:xfrm>
            <a:off x="737117" y="2817845"/>
            <a:ext cx="6111551" cy="3139321"/>
          </a:xfrm>
          <a:prstGeom prst="rect">
            <a:avLst/>
          </a:prstGeom>
        </p:spPr>
        <p:txBody>
          <a:bodyPr wrap="square">
            <a:spAutoFit/>
          </a:bodyPr>
          <a:lstStyle/>
          <a:p>
            <a:r>
              <a:rPr lang="en-US" dirty="0">
                <a:solidFill>
                  <a:srgbClr val="666666"/>
                </a:solidFill>
                <a:latin typeface="Univers LT W02 55 Roman"/>
              </a:rPr>
              <a:t>If this nation is to thrive in the global economy and continue to progress as a society, far more of our citizens need to be properly educated. This cannot be a surprise to anyone in this room today. All of you know very well that a proper education doesn’t end with a high school diploma. It just can’t. To attain and maintain a place in the middle class—and produce all of the economic and societal benefits such a position affords—Americans need the skills and knowledge that can </a:t>
            </a:r>
            <a:r>
              <a:rPr lang="en-US" dirty="0">
                <a:solidFill>
                  <a:srgbClr val="666666"/>
                </a:solidFill>
                <a:latin typeface="UniversLTW02-65BoldObli"/>
              </a:rPr>
              <a:t>only</a:t>
            </a:r>
            <a:r>
              <a:rPr lang="en-US" dirty="0">
                <a:solidFill>
                  <a:srgbClr val="666666"/>
                </a:solidFill>
                <a:latin typeface="Univers LT W02 55 Roman"/>
              </a:rPr>
              <a:t> be gained in high-quality postsecondary programs. In a word, college is key …</a:t>
            </a:r>
            <a:endParaRPr lang="en-US" dirty="0"/>
          </a:p>
        </p:txBody>
      </p:sp>
      <p:pic>
        <p:nvPicPr>
          <p:cNvPr id="4" name="Picture 2" descr="http://www.luminafoundation.org/files/i/current/j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795" y="2073255"/>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0800000" flipV="1">
            <a:off x="8565502" y="5366361"/>
            <a:ext cx="1699948" cy="369332"/>
          </a:xfrm>
          <a:prstGeom prst="rect">
            <a:avLst/>
          </a:prstGeom>
        </p:spPr>
        <p:txBody>
          <a:bodyPr wrap="square">
            <a:spAutoFit/>
          </a:bodyPr>
          <a:lstStyle/>
          <a:p>
            <a:r>
              <a:rPr lang="en-US" dirty="0"/>
              <a:t>Jamie Merisotis</a:t>
            </a:r>
          </a:p>
        </p:txBody>
      </p:sp>
    </p:spTree>
    <p:extLst>
      <p:ext uri="{BB962C8B-B14F-4D97-AF65-F5344CB8AC3E}">
        <p14:creationId xmlns:p14="http://schemas.microsoft.com/office/powerpoint/2010/main" val="3962082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3.c. What Kinds of Active Learning?</a:t>
            </a:r>
            <a:endParaRPr lang="en-US" b="1" dirty="0"/>
          </a:p>
        </p:txBody>
      </p:sp>
      <p:pic>
        <p:nvPicPr>
          <p:cNvPr id="3" name="Picture 2"/>
          <p:cNvPicPr>
            <a:picLocks noChangeAspect="1"/>
          </p:cNvPicPr>
          <p:nvPr/>
        </p:nvPicPr>
        <p:blipFill>
          <a:blip r:embed="rId2"/>
          <a:stretch>
            <a:fillRect/>
          </a:stretch>
        </p:blipFill>
        <p:spPr>
          <a:xfrm>
            <a:off x="2183027" y="2051222"/>
            <a:ext cx="7801232" cy="4064583"/>
          </a:xfrm>
          <a:prstGeom prst="rect">
            <a:avLst/>
          </a:prstGeom>
        </p:spPr>
      </p:pic>
      <p:sp>
        <p:nvSpPr>
          <p:cNvPr id="4" name="TextBox 3"/>
          <p:cNvSpPr txBox="1"/>
          <p:nvPr/>
        </p:nvSpPr>
        <p:spPr>
          <a:xfrm>
            <a:off x="2545493" y="6198766"/>
            <a:ext cx="5362832" cy="307777"/>
          </a:xfrm>
          <a:prstGeom prst="rect">
            <a:avLst/>
          </a:prstGeom>
          <a:noFill/>
        </p:spPr>
        <p:txBody>
          <a:bodyPr wrap="square" rtlCol="0">
            <a:spAutoFit/>
          </a:bodyPr>
          <a:lstStyle/>
          <a:p>
            <a:r>
              <a:rPr lang="en-US" sz="1400" i="1" u="sng" dirty="0" smtClean="0"/>
              <a:t>Source:</a:t>
            </a:r>
            <a:r>
              <a:rPr lang="en-US" sz="1400" dirty="0" smtClean="0"/>
              <a:t>  Brint, Cantwell &amp; Hanneman (2008)</a:t>
            </a:r>
            <a:endParaRPr lang="en-US" sz="1400" i="1" u="sng" dirty="0"/>
          </a:p>
        </p:txBody>
      </p:sp>
    </p:spTree>
    <p:extLst>
      <p:ext uri="{BB962C8B-B14F-4D97-AF65-F5344CB8AC3E}">
        <p14:creationId xmlns:p14="http://schemas.microsoft.com/office/powerpoint/2010/main" val="3376086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Student Culture</a:t>
            </a:r>
            <a:endParaRPr lang="en-US" b="1" dirty="0"/>
          </a:p>
        </p:txBody>
      </p:sp>
      <p:sp>
        <p:nvSpPr>
          <p:cNvPr id="3" name="Text Placeholder 2"/>
          <p:cNvSpPr>
            <a:spLocks noGrp="1"/>
          </p:cNvSpPr>
          <p:nvPr>
            <p:ph type="body" idx="1"/>
          </p:nvPr>
        </p:nvSpPr>
        <p:spPr/>
        <p:txBody>
          <a:bodyPr>
            <a:normAutofit/>
          </a:bodyPr>
          <a:lstStyle/>
          <a:p>
            <a:r>
              <a:rPr lang="en-US" sz="2400" dirty="0" smtClean="0"/>
              <a:t>4.a. Fixed ability mindsets</a:t>
            </a:r>
          </a:p>
          <a:p>
            <a:r>
              <a:rPr lang="en-US" sz="2400" dirty="0" smtClean="0"/>
              <a:t>4.b. GPA protectionism</a:t>
            </a:r>
          </a:p>
          <a:p>
            <a:r>
              <a:rPr lang="en-US" sz="2400" dirty="0" smtClean="0"/>
              <a:t>4.c. Utilitarianism</a:t>
            </a:r>
            <a:endParaRPr lang="en-US" sz="2400" dirty="0"/>
          </a:p>
        </p:txBody>
      </p:sp>
    </p:spTree>
    <p:extLst>
      <p:ext uri="{BB962C8B-B14F-4D97-AF65-F5344CB8AC3E}">
        <p14:creationId xmlns:p14="http://schemas.microsoft.com/office/powerpoint/2010/main" val="2218669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4.a. Student Mindsets</a:t>
            </a:r>
            <a:endParaRPr lang="en-US" b="1" dirty="0"/>
          </a:p>
        </p:txBody>
      </p:sp>
      <p:sp>
        <p:nvSpPr>
          <p:cNvPr id="3" name="Content Placeholder 2"/>
          <p:cNvSpPr>
            <a:spLocks noGrp="1"/>
          </p:cNvSpPr>
          <p:nvPr>
            <p:ph idx="1"/>
          </p:nvPr>
        </p:nvSpPr>
        <p:spPr/>
        <p:txBody>
          <a:bodyPr>
            <a:normAutofit/>
          </a:bodyPr>
          <a:lstStyle/>
          <a:p>
            <a:r>
              <a:rPr lang="en-US" sz="2000" dirty="0" smtClean="0"/>
              <a:t>Yeager &amp; Dweck (2012) found that </a:t>
            </a:r>
            <a:r>
              <a:rPr lang="en-US" sz="2800" b="1" dirty="0" smtClean="0"/>
              <a:t>under-represented and first-generation freshmen exposed to messages about brain malleability and growth in abilities over time, </a:t>
            </a:r>
            <a:r>
              <a:rPr lang="en-US" sz="2000" dirty="0" smtClean="0"/>
              <a:t>followed by written reflections on these messages, </a:t>
            </a:r>
            <a:r>
              <a:rPr lang="en-US" sz="2800" b="1" dirty="0" smtClean="0"/>
              <a:t>were 4% more likely to complete 12 credits or more by the end of term </a:t>
            </a:r>
            <a:r>
              <a:rPr lang="en-US" sz="2000" dirty="0" smtClean="0"/>
              <a:t>compared to a control group of their peers who read informational messages about the culture of the campus community.</a:t>
            </a:r>
          </a:p>
          <a:p>
            <a:endParaRPr lang="en-US" sz="2000" dirty="0"/>
          </a:p>
          <a:p>
            <a:pPr marL="0" indent="0">
              <a:buNone/>
            </a:pPr>
            <a:endParaRPr lang="en-US" sz="2800" b="1" dirty="0" smtClean="0"/>
          </a:p>
        </p:txBody>
      </p:sp>
    </p:spTree>
    <p:extLst>
      <p:ext uri="{BB962C8B-B14F-4D97-AF65-F5344CB8AC3E}">
        <p14:creationId xmlns:p14="http://schemas.microsoft.com/office/powerpoint/2010/main" val="953393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4.a. Mindset Theories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1) </a:t>
            </a:r>
            <a:r>
              <a:rPr lang="en-US" sz="3000" b="1" dirty="0" smtClean="0"/>
              <a:t>Duckworth “grit” theory</a:t>
            </a:r>
            <a:r>
              <a:rPr lang="en-US" dirty="0" smtClean="0"/>
              <a:t>: The decisive social psychological factor in students’ success is the belief and practice of sustained and focused application of talent and effort over time.</a:t>
            </a:r>
          </a:p>
          <a:p>
            <a:endParaRPr lang="en-US" dirty="0"/>
          </a:p>
          <a:p>
            <a:r>
              <a:rPr lang="en-US" dirty="0" smtClean="0"/>
              <a:t>2) </a:t>
            </a:r>
            <a:r>
              <a:rPr lang="en-US" sz="3000" b="1" dirty="0" smtClean="0"/>
              <a:t>Dweck’s “growth mindset” theory</a:t>
            </a:r>
            <a:r>
              <a:rPr lang="en-US" dirty="0" smtClean="0"/>
              <a:t>: Students who believe that abilities are malleable and grow over time perform significantly better than otherwise similar students who believe that abilities are fixed.</a:t>
            </a:r>
          </a:p>
          <a:p>
            <a:endParaRPr lang="en-US" dirty="0"/>
          </a:p>
          <a:p>
            <a:r>
              <a:rPr lang="en-US" dirty="0" smtClean="0"/>
              <a:t>3) </a:t>
            </a:r>
            <a:r>
              <a:rPr lang="en-US" sz="3000" b="1" dirty="0" smtClean="0"/>
              <a:t>Oettingen’s “positivist-realist” theory</a:t>
            </a:r>
            <a:r>
              <a:rPr lang="en-US" dirty="0" smtClean="0"/>
              <a:t>: Students who are optimistic about their capacity to succeed and are primed at the same time to be realistic about the risks and challenges they face better than students who are optimistic but fail to think through the challenges they face in realizing their goals.</a:t>
            </a:r>
            <a:endParaRPr lang="en-US" dirty="0"/>
          </a:p>
        </p:txBody>
      </p:sp>
      <p:sp>
        <p:nvSpPr>
          <p:cNvPr id="4" name="AutoShape 2" descr="Image result for angela duckwor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2"/>
          <a:stretch>
            <a:fillRect/>
          </a:stretch>
        </p:blipFill>
        <p:spPr>
          <a:xfrm>
            <a:off x="7203751" y="270366"/>
            <a:ext cx="1333500" cy="1771650"/>
          </a:xfrm>
          <a:prstGeom prst="rect">
            <a:avLst/>
          </a:prstGeom>
        </p:spPr>
      </p:pic>
      <p:pic>
        <p:nvPicPr>
          <p:cNvPr id="6" name="Picture 5"/>
          <p:cNvPicPr>
            <a:picLocks noChangeAspect="1"/>
          </p:cNvPicPr>
          <p:nvPr/>
        </p:nvPicPr>
        <p:blipFill>
          <a:blip r:embed="rId3"/>
          <a:stretch>
            <a:fillRect/>
          </a:stretch>
        </p:blipFill>
        <p:spPr>
          <a:xfrm>
            <a:off x="8802525" y="160338"/>
            <a:ext cx="1181100" cy="1851341"/>
          </a:xfrm>
          <a:prstGeom prst="rect">
            <a:avLst/>
          </a:prstGeom>
        </p:spPr>
      </p:pic>
      <p:pic>
        <p:nvPicPr>
          <p:cNvPr id="8" name="Picture 7"/>
          <p:cNvPicPr>
            <a:picLocks noChangeAspect="1"/>
          </p:cNvPicPr>
          <p:nvPr/>
        </p:nvPicPr>
        <p:blipFill>
          <a:blip r:embed="rId4"/>
          <a:stretch>
            <a:fillRect/>
          </a:stretch>
        </p:blipFill>
        <p:spPr>
          <a:xfrm>
            <a:off x="10248899" y="335560"/>
            <a:ext cx="1181291" cy="1676119"/>
          </a:xfrm>
          <a:prstGeom prst="rect">
            <a:avLst/>
          </a:prstGeom>
        </p:spPr>
      </p:pic>
    </p:spTree>
    <p:extLst>
      <p:ext uri="{BB962C8B-B14F-4D97-AF65-F5344CB8AC3E}">
        <p14:creationId xmlns:p14="http://schemas.microsoft.com/office/powerpoint/2010/main" val="634100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4.b. Future Doctors of America </a:t>
            </a:r>
            <a:br>
              <a:rPr lang="en-US" b="1" dirty="0" smtClean="0"/>
            </a:br>
            <a:r>
              <a:rPr lang="en-US" b="1" dirty="0" smtClean="0"/>
              <a:t>GPA Protection Society</a:t>
            </a:r>
            <a:endParaRPr lang="en-US" b="1" dirty="0"/>
          </a:p>
        </p:txBody>
      </p:sp>
      <p:pic>
        <p:nvPicPr>
          <p:cNvPr id="3" name="Picture 2"/>
          <p:cNvPicPr>
            <a:picLocks noChangeAspect="1"/>
          </p:cNvPicPr>
          <p:nvPr/>
        </p:nvPicPr>
        <p:blipFill>
          <a:blip r:embed="rId2"/>
          <a:stretch>
            <a:fillRect/>
          </a:stretch>
        </p:blipFill>
        <p:spPr>
          <a:xfrm>
            <a:off x="2652583" y="2497196"/>
            <a:ext cx="6631456" cy="4132985"/>
          </a:xfrm>
          <a:prstGeom prst="rect">
            <a:avLst/>
          </a:prstGeom>
        </p:spPr>
      </p:pic>
    </p:spTree>
    <p:extLst>
      <p:ext uri="{BB962C8B-B14F-4D97-AF65-F5344CB8AC3E}">
        <p14:creationId xmlns:p14="http://schemas.microsoft.com/office/powerpoint/2010/main" val="1883933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4.b. Students Who Finish in 4 Save $$ and Have Higher GPAs</a:t>
            </a:r>
            <a:endParaRPr lang="en-US" b="1" dirty="0"/>
          </a:p>
        </p:txBody>
      </p:sp>
      <p:sp>
        <p:nvSpPr>
          <p:cNvPr id="4" name="Content Placeholder 3"/>
          <p:cNvSpPr>
            <a:spLocks noGrp="1"/>
          </p:cNvSpPr>
          <p:nvPr>
            <p:ph idx="1"/>
          </p:nvPr>
        </p:nvSpPr>
        <p:spPr>
          <a:xfrm>
            <a:off x="769789" y="2387600"/>
            <a:ext cx="10753725" cy="3559598"/>
          </a:xfrm>
        </p:spPr>
        <p:txBody>
          <a:bodyPr/>
          <a:lstStyle/>
          <a:p>
            <a:pPr marL="0" indent="0">
              <a:buNone/>
            </a:pPr>
            <a:r>
              <a:rPr lang="en-US" dirty="0" smtClean="0"/>
              <a:t> </a:t>
            </a:r>
            <a:r>
              <a:rPr lang="en-US" sz="2800" b="1" dirty="0" smtClean="0"/>
              <a:t>Many colleges have started “Finish-in-Four” campaigns, emphasizing:</a:t>
            </a:r>
          </a:p>
          <a:p>
            <a:endParaRPr lang="en-US" sz="2800" b="1" dirty="0" smtClean="0"/>
          </a:p>
          <a:p>
            <a:r>
              <a:rPr lang="en-US" dirty="0" smtClean="0"/>
              <a:t>1) The longer it takes, the less likely a student is to finish at all</a:t>
            </a:r>
          </a:p>
          <a:p>
            <a:r>
              <a:rPr lang="en-US" dirty="0" smtClean="0"/>
              <a:t>2) The cost savings to families when students finish in four rather </a:t>
            </a:r>
          </a:p>
          <a:p>
            <a:r>
              <a:rPr lang="en-US" dirty="0"/>
              <a:t> </a:t>
            </a:r>
            <a:r>
              <a:rPr lang="en-US" dirty="0" smtClean="0"/>
              <a:t>    than six years</a:t>
            </a:r>
          </a:p>
          <a:p>
            <a:r>
              <a:rPr lang="en-US" dirty="0" smtClean="0"/>
              <a:t>3) The higher grades of students who finish in four</a:t>
            </a:r>
            <a:endParaRPr lang="en-US" dirty="0"/>
          </a:p>
        </p:txBody>
      </p:sp>
      <p:pic>
        <p:nvPicPr>
          <p:cNvPr id="3" name="Picture 2"/>
          <p:cNvPicPr>
            <a:picLocks noChangeAspect="1"/>
          </p:cNvPicPr>
          <p:nvPr/>
        </p:nvPicPr>
        <p:blipFill>
          <a:blip r:embed="rId2"/>
          <a:stretch>
            <a:fillRect/>
          </a:stretch>
        </p:blipFill>
        <p:spPr>
          <a:xfrm>
            <a:off x="8695268" y="3352800"/>
            <a:ext cx="2709332" cy="3013555"/>
          </a:xfrm>
          <a:prstGeom prst="rect">
            <a:avLst/>
          </a:prstGeom>
        </p:spPr>
      </p:pic>
    </p:spTree>
    <p:extLst>
      <p:ext uri="{BB962C8B-B14F-4D97-AF65-F5344CB8AC3E}">
        <p14:creationId xmlns:p14="http://schemas.microsoft.com/office/powerpoint/2010/main" val="4090087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4.c. Student Utilitarianism? </a:t>
            </a:r>
            <a:br>
              <a:rPr lang="en-US" b="1" dirty="0" smtClean="0"/>
            </a:br>
            <a:r>
              <a:rPr lang="en-US" b="1" dirty="0" smtClean="0"/>
              <a:t>Academic Disengagement at UC</a:t>
            </a:r>
            <a:endParaRPr lang="en-US" b="1" dirty="0"/>
          </a:p>
        </p:txBody>
      </p:sp>
      <p:pic>
        <p:nvPicPr>
          <p:cNvPr id="3" name="Picture 2"/>
          <p:cNvPicPr>
            <a:picLocks noChangeAspect="1"/>
          </p:cNvPicPr>
          <p:nvPr/>
        </p:nvPicPr>
        <p:blipFill>
          <a:blip r:embed="rId2"/>
          <a:stretch>
            <a:fillRect/>
          </a:stretch>
        </p:blipFill>
        <p:spPr>
          <a:xfrm>
            <a:off x="1771136" y="1985319"/>
            <a:ext cx="8361406" cy="4349578"/>
          </a:xfrm>
          <a:prstGeom prst="rect">
            <a:avLst/>
          </a:prstGeom>
        </p:spPr>
      </p:pic>
      <p:sp>
        <p:nvSpPr>
          <p:cNvPr id="4" name="TextBox 3"/>
          <p:cNvSpPr txBox="1"/>
          <p:nvPr/>
        </p:nvSpPr>
        <p:spPr>
          <a:xfrm>
            <a:off x="2001795" y="6433751"/>
            <a:ext cx="2437334" cy="307777"/>
          </a:xfrm>
          <a:prstGeom prst="rect">
            <a:avLst/>
          </a:prstGeom>
          <a:noFill/>
        </p:spPr>
        <p:txBody>
          <a:bodyPr wrap="none" rtlCol="0">
            <a:spAutoFit/>
          </a:bodyPr>
          <a:lstStyle/>
          <a:p>
            <a:r>
              <a:rPr lang="en-US" sz="1400" i="1" u="sng" dirty="0" smtClean="0"/>
              <a:t>Source</a:t>
            </a:r>
            <a:r>
              <a:rPr lang="en-US" sz="1400" i="1" dirty="0" smtClean="0"/>
              <a:t>: Brint &amp; Cantwell (2014)</a:t>
            </a:r>
            <a:endParaRPr lang="en-US" sz="1400" i="1" u="sng" dirty="0"/>
          </a:p>
        </p:txBody>
      </p:sp>
    </p:spTree>
    <p:extLst>
      <p:ext uri="{BB962C8B-B14F-4D97-AF65-F5344CB8AC3E}">
        <p14:creationId xmlns:p14="http://schemas.microsoft.com/office/powerpoint/2010/main" val="3300873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4.c. Reading Quizzes as an Antidote to</a:t>
            </a:r>
            <a:br>
              <a:rPr lang="en-US" b="1" dirty="0" smtClean="0"/>
            </a:br>
            <a:r>
              <a:rPr lang="en-US" b="1" dirty="0" smtClean="0"/>
              <a:t>Student Utilitarianism</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 </a:t>
            </a:r>
            <a:r>
              <a:rPr lang="en-US" sz="2000" dirty="0" smtClean="0"/>
              <a:t>Researchers have consistently found </a:t>
            </a:r>
            <a:r>
              <a:rPr lang="en-US" sz="2800" b="1" dirty="0" smtClean="0"/>
              <a:t>declines in completion of required reading among college students.</a:t>
            </a:r>
          </a:p>
          <a:p>
            <a:endParaRPr lang="en-US" dirty="0"/>
          </a:p>
          <a:p>
            <a:r>
              <a:rPr lang="en-US" dirty="0" smtClean="0"/>
              <a:t>* </a:t>
            </a:r>
            <a:r>
              <a:rPr lang="en-US" sz="2000" dirty="0" smtClean="0"/>
              <a:t>To encourage student accountability, instructors are now making use of </a:t>
            </a:r>
            <a:r>
              <a:rPr lang="en-US" sz="2800" b="1" dirty="0" smtClean="0"/>
              <a:t>frequent sequential quizzing on required reading.</a:t>
            </a:r>
          </a:p>
          <a:p>
            <a:endParaRPr lang="en-US" dirty="0"/>
          </a:p>
          <a:p>
            <a:r>
              <a:rPr lang="en-US" dirty="0" smtClean="0"/>
              <a:t>* </a:t>
            </a:r>
            <a:r>
              <a:rPr lang="en-US" sz="2000" dirty="0" smtClean="0"/>
              <a:t>A study by Pennebaker, Gosling &amp; Ferrell (2013) found that </a:t>
            </a:r>
            <a:r>
              <a:rPr lang="en-US" b="1" dirty="0" smtClean="0"/>
              <a:t>exam performance improved by approx. one-half letter grade</a:t>
            </a:r>
            <a:r>
              <a:rPr lang="en-US" dirty="0" smtClean="0"/>
              <a:t> </a:t>
            </a:r>
            <a:r>
              <a:rPr lang="en-US" sz="2000" dirty="0" smtClean="0"/>
              <a:t>for treatment group as compared to control group experiencing no daily quizzes.  The authors also found a </a:t>
            </a:r>
            <a:r>
              <a:rPr lang="en-US" sz="2800" b="1" dirty="0" smtClean="0"/>
              <a:t>50% reduction in the achievement gap among students from different social classes.</a:t>
            </a:r>
            <a:endParaRPr lang="en-US" sz="2800" b="1" dirty="0"/>
          </a:p>
        </p:txBody>
      </p:sp>
    </p:spTree>
    <p:extLst>
      <p:ext uri="{BB962C8B-B14F-4D97-AF65-F5344CB8AC3E}">
        <p14:creationId xmlns:p14="http://schemas.microsoft.com/office/powerpoint/2010/main" val="2543702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 I:</a:t>
            </a:r>
            <a:endParaRPr lang="en-US" b="1" dirty="0"/>
          </a:p>
        </p:txBody>
      </p:sp>
      <p:sp>
        <p:nvSpPr>
          <p:cNvPr id="3" name="Content Placeholder 2"/>
          <p:cNvSpPr>
            <a:spLocks noGrp="1"/>
          </p:cNvSpPr>
          <p:nvPr>
            <p:ph idx="1"/>
          </p:nvPr>
        </p:nvSpPr>
        <p:spPr/>
        <p:txBody>
          <a:bodyPr>
            <a:normAutofit/>
          </a:bodyPr>
          <a:lstStyle/>
          <a:p>
            <a:r>
              <a:rPr lang="en-US" dirty="0" smtClean="0"/>
              <a:t>* </a:t>
            </a:r>
            <a:r>
              <a:rPr lang="en-US" sz="2000" dirty="0" smtClean="0"/>
              <a:t>The collapse of the high school labor market and other factors are encouraging a </a:t>
            </a:r>
            <a:r>
              <a:rPr lang="en-US" sz="2800" b="1" dirty="0" smtClean="0"/>
              <a:t>rapid increase in post-secondary enrollments</a:t>
            </a:r>
            <a:r>
              <a:rPr lang="en-US" dirty="0" smtClean="0"/>
              <a:t>.</a:t>
            </a:r>
          </a:p>
          <a:p>
            <a:endParaRPr lang="en-US" dirty="0"/>
          </a:p>
          <a:p>
            <a:r>
              <a:rPr lang="en-US" dirty="0" smtClean="0"/>
              <a:t>* </a:t>
            </a:r>
            <a:r>
              <a:rPr lang="en-US" sz="2800" b="1" dirty="0" smtClean="0"/>
              <a:t>Changes in the costs of higher education and the resources available </a:t>
            </a:r>
            <a:r>
              <a:rPr lang="en-US" dirty="0" smtClean="0"/>
              <a:t>to </a:t>
            </a:r>
            <a:r>
              <a:rPr lang="en-US" sz="2000" dirty="0" smtClean="0"/>
              <a:t>higher education institutions are </a:t>
            </a:r>
            <a:r>
              <a:rPr lang="en-US" sz="2800" b="1" dirty="0" smtClean="0"/>
              <a:t>creating conditions for reduced completion rates</a:t>
            </a:r>
            <a:r>
              <a:rPr lang="en-US" dirty="0" smtClean="0"/>
              <a:t>.</a:t>
            </a:r>
          </a:p>
          <a:p>
            <a:endParaRPr lang="en-US" dirty="0"/>
          </a:p>
          <a:p>
            <a:r>
              <a:rPr lang="en-US" dirty="0" smtClean="0"/>
              <a:t>* </a:t>
            </a:r>
            <a:r>
              <a:rPr lang="en-US" sz="2000" dirty="0" smtClean="0"/>
              <a:t>Even under these circumstances, </a:t>
            </a:r>
            <a:r>
              <a:rPr lang="en-US" sz="2800" b="1" dirty="0" smtClean="0"/>
              <a:t>colleges can raise the probabilities of student success </a:t>
            </a:r>
            <a:r>
              <a:rPr lang="en-US" sz="2000" dirty="0" smtClean="0"/>
              <a:t>for under-represented, first-generation, and low-income students.</a:t>
            </a:r>
          </a:p>
          <a:p>
            <a:endParaRPr lang="en-US" dirty="0"/>
          </a:p>
        </p:txBody>
      </p:sp>
    </p:spTree>
    <p:extLst>
      <p:ext uri="{BB962C8B-B14F-4D97-AF65-F5344CB8AC3E}">
        <p14:creationId xmlns:p14="http://schemas.microsoft.com/office/powerpoint/2010/main" val="2282627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 II:</a:t>
            </a:r>
            <a:endParaRPr lang="en-US" b="1" dirty="0"/>
          </a:p>
        </p:txBody>
      </p:sp>
      <p:sp>
        <p:nvSpPr>
          <p:cNvPr id="3" name="Content Placeholder 2"/>
          <p:cNvSpPr>
            <a:spLocks noGrp="1"/>
          </p:cNvSpPr>
          <p:nvPr>
            <p:ph idx="1"/>
          </p:nvPr>
        </p:nvSpPr>
        <p:spPr/>
        <p:txBody>
          <a:bodyPr>
            <a:normAutofit fontScale="92500" lnSpcReduction="10000"/>
          </a:bodyPr>
          <a:lstStyle/>
          <a:p>
            <a:r>
              <a:rPr lang="en-US" sz="3000" b="1" u="sng" dirty="0" smtClean="0"/>
              <a:t>Among </a:t>
            </a:r>
            <a:r>
              <a:rPr lang="en-US" sz="3000" b="1" u="sng" dirty="0"/>
              <a:t>the programs that work, we find many </a:t>
            </a:r>
            <a:r>
              <a:rPr lang="en-US" sz="3000" b="1" u="sng" dirty="0" smtClean="0"/>
              <a:t>that:</a:t>
            </a:r>
          </a:p>
          <a:p>
            <a:r>
              <a:rPr lang="en-US" dirty="0" smtClean="0"/>
              <a:t>* </a:t>
            </a:r>
            <a:r>
              <a:rPr lang="en-US" b="1" dirty="0" smtClean="0"/>
              <a:t>Are mandatory </a:t>
            </a:r>
          </a:p>
          <a:p>
            <a:r>
              <a:rPr lang="en-US" dirty="0" smtClean="0"/>
              <a:t>* </a:t>
            </a:r>
            <a:r>
              <a:rPr lang="en-US" b="1" dirty="0" smtClean="0"/>
              <a:t>Are intensive (including regular check-ins) </a:t>
            </a:r>
          </a:p>
          <a:p>
            <a:r>
              <a:rPr lang="en-US" b="1" dirty="0" smtClean="0"/>
              <a:t>* </a:t>
            </a:r>
            <a:r>
              <a:rPr lang="en-US" b="1" dirty="0"/>
              <a:t>I</a:t>
            </a:r>
            <a:r>
              <a:rPr lang="en-US" b="1" dirty="0" smtClean="0"/>
              <a:t>ntervene early if performance problems arise</a:t>
            </a:r>
          </a:p>
          <a:p>
            <a:r>
              <a:rPr lang="en-US" b="1" dirty="0" smtClean="0"/>
              <a:t>* Rely </a:t>
            </a:r>
            <a:r>
              <a:rPr lang="en-US" b="1" dirty="0"/>
              <a:t>on technology to allocate </a:t>
            </a:r>
            <a:r>
              <a:rPr lang="en-US" b="1" dirty="0" smtClean="0"/>
              <a:t>resources, </a:t>
            </a:r>
            <a:r>
              <a:rPr lang="en-US" b="1" dirty="0"/>
              <a:t>improve learning, and/or reduce </a:t>
            </a:r>
            <a:r>
              <a:rPr lang="en-US" b="1" dirty="0" smtClean="0"/>
              <a:t>advising labor </a:t>
            </a:r>
          </a:p>
          <a:p>
            <a:r>
              <a:rPr lang="en-US" b="1" dirty="0" smtClean="0"/>
              <a:t>* Increase students’ active </a:t>
            </a:r>
            <a:r>
              <a:rPr lang="en-US" b="1" dirty="0"/>
              <a:t>learning </a:t>
            </a:r>
            <a:r>
              <a:rPr lang="en-US" b="1" dirty="0" smtClean="0"/>
              <a:t>opportunities</a:t>
            </a:r>
          </a:p>
          <a:p>
            <a:r>
              <a:rPr lang="en-US" b="1" dirty="0" smtClean="0"/>
              <a:t>* Encourage students’ expectations </a:t>
            </a:r>
            <a:r>
              <a:rPr lang="en-US" b="1" dirty="0"/>
              <a:t>of </a:t>
            </a:r>
            <a:r>
              <a:rPr lang="en-US" b="1" dirty="0" smtClean="0"/>
              <a:t>cognitive growth</a:t>
            </a:r>
          </a:p>
          <a:p>
            <a:r>
              <a:rPr lang="en-US" b="1" dirty="0"/>
              <a:t>*</a:t>
            </a:r>
            <a:r>
              <a:rPr lang="en-US" b="1" dirty="0" smtClean="0"/>
              <a:t> Require </a:t>
            </a:r>
            <a:r>
              <a:rPr lang="en-US" b="1" dirty="0"/>
              <a:t>accountability for </a:t>
            </a:r>
            <a:r>
              <a:rPr lang="en-US" b="1" dirty="0" smtClean="0"/>
              <a:t>students’ work effort</a:t>
            </a:r>
          </a:p>
          <a:p>
            <a:r>
              <a:rPr lang="en-US" b="1" dirty="0" smtClean="0"/>
              <a:t>* </a:t>
            </a:r>
            <a:r>
              <a:rPr lang="en-US" b="1" dirty="0"/>
              <a:t>Are regularly </a:t>
            </a:r>
            <a:r>
              <a:rPr lang="en-US" b="1" dirty="0" smtClean="0"/>
              <a:t>evaluated and redesigned when evaluations fail to show results </a:t>
            </a:r>
            <a:endParaRPr lang="en-US" b="1" dirty="0"/>
          </a:p>
          <a:p>
            <a:endParaRPr lang="en-US" dirty="0"/>
          </a:p>
          <a:p>
            <a:endParaRPr lang="en-US" dirty="0"/>
          </a:p>
        </p:txBody>
      </p:sp>
    </p:spTree>
    <p:extLst>
      <p:ext uri="{BB962C8B-B14F-4D97-AF65-F5344CB8AC3E}">
        <p14:creationId xmlns:p14="http://schemas.microsoft.com/office/powerpoint/2010/main" val="3076832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3.a. College Graduation by Income Quartiles</a:t>
            </a:r>
            <a:endParaRPr lang="en-US" b="1" dirty="0"/>
          </a:p>
        </p:txBody>
      </p:sp>
      <p:pic>
        <p:nvPicPr>
          <p:cNvPr id="3" name="Picture 2"/>
          <p:cNvPicPr>
            <a:picLocks noChangeAspect="1"/>
          </p:cNvPicPr>
          <p:nvPr/>
        </p:nvPicPr>
        <p:blipFill>
          <a:blip r:embed="rId2"/>
          <a:stretch>
            <a:fillRect/>
          </a:stretch>
        </p:blipFill>
        <p:spPr>
          <a:xfrm>
            <a:off x="2508069" y="2157731"/>
            <a:ext cx="7080068" cy="3697629"/>
          </a:xfrm>
          <a:prstGeom prst="rect">
            <a:avLst/>
          </a:prstGeom>
        </p:spPr>
      </p:pic>
      <p:sp>
        <p:nvSpPr>
          <p:cNvPr id="4" name="TextBox 3"/>
          <p:cNvSpPr txBox="1"/>
          <p:nvPr/>
        </p:nvSpPr>
        <p:spPr>
          <a:xfrm>
            <a:off x="2599267" y="6189133"/>
            <a:ext cx="3987800" cy="307777"/>
          </a:xfrm>
          <a:prstGeom prst="rect">
            <a:avLst/>
          </a:prstGeom>
          <a:noFill/>
        </p:spPr>
        <p:txBody>
          <a:bodyPr wrap="square" rtlCol="0">
            <a:spAutoFit/>
          </a:bodyPr>
          <a:lstStyle/>
          <a:p>
            <a:pPr defTabSz="914400"/>
            <a:r>
              <a:rPr lang="en-US" sz="1400" i="1" u="sng" dirty="0" smtClean="0">
                <a:solidFill>
                  <a:prstClr val="black"/>
                </a:solidFill>
              </a:rPr>
              <a:t>Source:</a:t>
            </a:r>
            <a:r>
              <a:rPr lang="en-US" sz="1400" i="1" dirty="0" smtClean="0">
                <a:solidFill>
                  <a:prstClr val="black"/>
                </a:solidFill>
              </a:rPr>
              <a:t> Bailey &amp; Dynarski (2011)</a:t>
            </a:r>
            <a:endParaRPr lang="en-US" sz="1400" i="1" u="sng" dirty="0">
              <a:solidFill>
                <a:prstClr val="black"/>
              </a:solidFill>
            </a:endParaRPr>
          </a:p>
        </p:txBody>
      </p:sp>
    </p:spTree>
    <p:extLst>
      <p:ext uri="{BB962C8B-B14F-4D97-AF65-F5344CB8AC3E}">
        <p14:creationId xmlns:p14="http://schemas.microsoft.com/office/powerpoint/2010/main" val="3790108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Continuous Improvement Cycle</a:t>
            </a:r>
            <a:endParaRPr lang="en-US" b="1" dirty="0"/>
          </a:p>
        </p:txBody>
      </p:sp>
      <p:sp>
        <p:nvSpPr>
          <p:cNvPr id="3" name="AutoShape 2" descr="Image result for improvement cyc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2565400" y="2636107"/>
            <a:ext cx="7629032" cy="2828357"/>
          </a:xfrm>
          <a:prstGeom prst="rect">
            <a:avLst/>
          </a:prstGeom>
        </p:spPr>
      </p:pic>
    </p:spTree>
    <p:extLst>
      <p:ext uri="{BB962C8B-B14F-4D97-AF65-F5344CB8AC3E}">
        <p14:creationId xmlns:p14="http://schemas.microsoft.com/office/powerpoint/2010/main" val="3122746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IA_ppt_art_v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550" y="1096514"/>
            <a:ext cx="6839727" cy="5228823"/>
          </a:xfrm>
          <a:prstGeom prst="rect">
            <a:avLst/>
          </a:prstGeom>
          <a:ln>
            <a:solidFill>
              <a:schemeClr val="accent1"/>
            </a:solidFill>
          </a:ln>
        </p:spPr>
      </p:pic>
      <p:sp>
        <p:nvSpPr>
          <p:cNvPr id="2" name="TextBox 1"/>
          <p:cNvSpPr txBox="1"/>
          <p:nvPr/>
        </p:nvSpPr>
        <p:spPr>
          <a:xfrm>
            <a:off x="244699" y="1587268"/>
            <a:ext cx="4675031" cy="4247317"/>
          </a:xfrm>
          <a:prstGeom prst="rect">
            <a:avLst/>
          </a:prstGeom>
          <a:noFill/>
          <a:ln>
            <a:solidFill>
              <a:schemeClr val="accent1">
                <a:lumMod val="75000"/>
              </a:schemeClr>
            </a:solidFill>
          </a:ln>
        </p:spPr>
        <p:txBody>
          <a:bodyPr wrap="square" rtlCol="0">
            <a:spAutoFit/>
          </a:bodyPr>
          <a:lstStyle/>
          <a:p>
            <a:endParaRPr lang="en-US" dirty="0" smtClean="0">
              <a:solidFill>
                <a:schemeClr val="accent1">
                  <a:lumMod val="75000"/>
                </a:schemeClr>
              </a:solidFill>
            </a:endParaRPr>
          </a:p>
          <a:p>
            <a:r>
              <a:rPr lang="en-US" dirty="0" smtClean="0">
                <a:solidFill>
                  <a:schemeClr val="accent1">
                    <a:lumMod val="75000"/>
                  </a:schemeClr>
                </a:solidFill>
              </a:rPr>
              <a:t>The UIA Goal</a:t>
            </a:r>
          </a:p>
          <a:p>
            <a:endParaRPr lang="en-US" dirty="0">
              <a:solidFill>
                <a:schemeClr val="accent1">
                  <a:lumMod val="75000"/>
                </a:schemeClr>
              </a:solidFill>
            </a:endParaRPr>
          </a:p>
          <a:p>
            <a:r>
              <a:rPr lang="en-US" b="1" dirty="0">
                <a:solidFill>
                  <a:schemeClr val="accent1">
                    <a:lumMod val="75000"/>
                  </a:schemeClr>
                </a:solidFill>
              </a:rPr>
              <a:t>To improve outcomes for ALL students regardless of socioeconomic background.</a:t>
            </a:r>
            <a:endParaRPr lang="en-US" dirty="0">
              <a:solidFill>
                <a:schemeClr val="accent1">
                  <a:lumMod val="75000"/>
                </a:schemeClr>
              </a:solidFill>
            </a:endParaRPr>
          </a:p>
          <a:p>
            <a:endParaRPr lang="en-US" dirty="0" smtClean="0">
              <a:solidFill>
                <a:schemeClr val="accent1">
                  <a:lumMod val="75000"/>
                </a:schemeClr>
              </a:solidFill>
            </a:endParaRPr>
          </a:p>
          <a:p>
            <a:r>
              <a:rPr lang="en-US" dirty="0" smtClean="0">
                <a:solidFill>
                  <a:schemeClr val="accent1">
                    <a:lumMod val="75000"/>
                  </a:schemeClr>
                </a:solidFill>
              </a:rPr>
              <a:t>To </a:t>
            </a:r>
            <a:r>
              <a:rPr lang="en-US" dirty="0">
                <a:solidFill>
                  <a:schemeClr val="accent1">
                    <a:lumMod val="75000"/>
                  </a:schemeClr>
                </a:solidFill>
              </a:rPr>
              <a:t>advance toward that goal, UIA member universities will act as an innovation cluster, developing and testing new initiatives, sharing data, and scaling best practices across the Alliance. Together, </a:t>
            </a:r>
            <a:r>
              <a:rPr lang="en-US" dirty="0" smtClean="0">
                <a:solidFill>
                  <a:schemeClr val="accent1">
                    <a:lumMod val="75000"/>
                  </a:schemeClr>
                </a:solidFill>
              </a:rPr>
              <a:t>the Alliance institutions are going </a:t>
            </a:r>
            <a:r>
              <a:rPr lang="en-US" dirty="0">
                <a:solidFill>
                  <a:schemeClr val="accent1">
                    <a:lumMod val="75000"/>
                  </a:schemeClr>
                </a:solidFill>
              </a:rPr>
              <a:t>to share </a:t>
            </a:r>
            <a:r>
              <a:rPr lang="en-US" dirty="0" smtClean="0">
                <a:solidFill>
                  <a:schemeClr val="accent1">
                    <a:lumMod val="75000"/>
                  </a:schemeClr>
                </a:solidFill>
              </a:rPr>
              <a:t>what is learned </a:t>
            </a:r>
            <a:r>
              <a:rPr lang="en-US" dirty="0">
                <a:solidFill>
                  <a:schemeClr val="accent1">
                    <a:lumMod val="75000"/>
                  </a:schemeClr>
                </a:solidFill>
              </a:rPr>
              <a:t>to help thousands more students each year achieve a college degree</a:t>
            </a:r>
            <a:r>
              <a:rPr lang="en-US" dirty="0" smtClean="0">
                <a:solidFill>
                  <a:schemeClr val="accent1">
                    <a:lumMod val="75000"/>
                  </a:schemeClr>
                </a:solidFill>
              </a:rPr>
              <a:t>.</a:t>
            </a:r>
          </a:p>
          <a:p>
            <a:endParaRPr lang="en-US" dirty="0">
              <a:solidFill>
                <a:schemeClr val="accent1">
                  <a:lumMod val="75000"/>
                </a:schemeClr>
              </a:solidFill>
            </a:endParaRPr>
          </a:p>
        </p:txBody>
      </p:sp>
      <p:sp>
        <p:nvSpPr>
          <p:cNvPr id="5" name="Title 4"/>
          <p:cNvSpPr>
            <a:spLocks noGrp="1"/>
          </p:cNvSpPr>
          <p:nvPr>
            <p:ph type="title"/>
          </p:nvPr>
        </p:nvSpPr>
        <p:spPr>
          <a:xfrm>
            <a:off x="164757" y="499533"/>
            <a:ext cx="11265243" cy="1658198"/>
          </a:xfrm>
        </p:spPr>
        <p:txBody>
          <a:bodyPr/>
          <a:lstStyle/>
          <a:p>
            <a:r>
              <a:rPr lang="en-US" b="1" dirty="0" smtClean="0"/>
              <a:t>Scaling Innovations</a:t>
            </a:r>
            <a:endParaRPr lang="en-US" b="1" dirty="0"/>
          </a:p>
        </p:txBody>
      </p:sp>
    </p:spTree>
    <p:extLst>
      <p:ext uri="{BB962C8B-B14F-4D97-AF65-F5344CB8AC3E}">
        <p14:creationId xmlns:p14="http://schemas.microsoft.com/office/powerpoint/2010/main" val="876514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Differences in 6-Year Graduation Rates  by Race-Ethnicity</a:t>
            </a:r>
            <a:endParaRPr lang="en-US" b="1"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105203037"/>
              </p:ext>
            </p:extLst>
          </p:nvPr>
        </p:nvGraphicFramePr>
        <p:xfrm>
          <a:off x="676275" y="2239347"/>
          <a:ext cx="4664075" cy="35264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4269803420"/>
              </p:ext>
            </p:extLst>
          </p:nvPr>
        </p:nvGraphicFramePr>
        <p:xfrm>
          <a:off x="6011863" y="2425960"/>
          <a:ext cx="4662487" cy="33216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908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441234"/>
          </a:xfrm>
        </p:spPr>
        <p:txBody>
          <a:bodyPr>
            <a:normAutofit/>
          </a:bodyPr>
          <a:lstStyle/>
          <a:p>
            <a:r>
              <a:rPr lang="en-US" b="1" dirty="0" smtClean="0"/>
              <a:t>Structural Factors at Play</a:t>
            </a:r>
            <a:endParaRPr lang="en-US" b="1" dirty="0"/>
          </a:p>
        </p:txBody>
      </p:sp>
      <p:sp>
        <p:nvSpPr>
          <p:cNvPr id="3" name="Content Placeholder 2"/>
          <p:cNvSpPr>
            <a:spLocks noGrp="1"/>
          </p:cNvSpPr>
          <p:nvPr>
            <p:ph idx="1"/>
          </p:nvPr>
        </p:nvSpPr>
        <p:spPr>
          <a:xfrm>
            <a:off x="676656" y="2157730"/>
            <a:ext cx="10753725" cy="4215078"/>
          </a:xfrm>
        </p:spPr>
        <p:txBody>
          <a:bodyPr>
            <a:normAutofit fontScale="85000" lnSpcReduction="20000"/>
          </a:bodyPr>
          <a:lstStyle/>
          <a:p>
            <a:r>
              <a:rPr lang="en-US" dirty="0" smtClean="0"/>
              <a:t>* </a:t>
            </a:r>
            <a:r>
              <a:rPr lang="en-US" sz="2000" dirty="0" smtClean="0"/>
              <a:t>About</a:t>
            </a:r>
            <a:r>
              <a:rPr lang="en-US" dirty="0" smtClean="0"/>
              <a:t> </a:t>
            </a:r>
            <a:r>
              <a:rPr lang="en-US" sz="3200" b="1" dirty="0" smtClean="0"/>
              <a:t>two-thirds of the variance in six-year graduation rates </a:t>
            </a:r>
            <a:r>
              <a:rPr lang="en-US" sz="2000" dirty="0" smtClean="0"/>
              <a:t>in the United States can be </a:t>
            </a:r>
            <a:r>
              <a:rPr lang="en-US" sz="3200" b="1" dirty="0" smtClean="0"/>
              <a:t>explained by</a:t>
            </a:r>
            <a:r>
              <a:rPr lang="en-US" sz="3200" dirty="0" smtClean="0"/>
              <a:t> </a:t>
            </a:r>
            <a:r>
              <a:rPr lang="en-US" sz="3200" b="1" dirty="0" smtClean="0"/>
              <a:t>the average SAT/ACT score of entering freshmen</a:t>
            </a:r>
            <a:r>
              <a:rPr lang="en-US" sz="3200" dirty="0" smtClean="0"/>
              <a:t>.</a:t>
            </a:r>
          </a:p>
          <a:p>
            <a:endParaRPr lang="en-US" dirty="0"/>
          </a:p>
          <a:p>
            <a:r>
              <a:rPr lang="en-US" dirty="0" smtClean="0"/>
              <a:t>* </a:t>
            </a:r>
            <a:r>
              <a:rPr lang="en-US" sz="3200" b="1" dirty="0" smtClean="0"/>
              <a:t>Declines in K-12 preparation </a:t>
            </a:r>
            <a:r>
              <a:rPr lang="en-US" sz="2100" dirty="0" smtClean="0"/>
              <a:t>are associated with </a:t>
            </a:r>
            <a:r>
              <a:rPr lang="en-US" sz="3200" b="1" dirty="0" smtClean="0"/>
              <a:t>non-completion at community colleges.</a:t>
            </a:r>
          </a:p>
          <a:p>
            <a:endParaRPr lang="en-US" sz="3200" b="1" dirty="0"/>
          </a:p>
          <a:p>
            <a:r>
              <a:rPr lang="en-US" sz="3200" b="1" dirty="0" smtClean="0"/>
              <a:t>* </a:t>
            </a:r>
            <a:r>
              <a:rPr lang="en-US" sz="2100" dirty="0" smtClean="0"/>
              <a:t>At all institutions</a:t>
            </a:r>
            <a:r>
              <a:rPr lang="en-US" sz="1800" dirty="0" smtClean="0"/>
              <a:t>, </a:t>
            </a:r>
            <a:r>
              <a:rPr lang="en-US" sz="3200" b="1" dirty="0" smtClean="0"/>
              <a:t>high student-faculty ratios reflect inadequate resources and are associated with lower completion rates.</a:t>
            </a:r>
          </a:p>
          <a:p>
            <a:endParaRPr lang="en-US" dirty="0"/>
          </a:p>
          <a:p>
            <a:r>
              <a:rPr lang="en-US" sz="3200" dirty="0" smtClean="0"/>
              <a:t>* </a:t>
            </a:r>
            <a:r>
              <a:rPr lang="en-US" sz="3200" b="1" dirty="0" smtClean="0"/>
              <a:t>As tuition increases, students shift to less expensive institutions.  Graduation rates at less expensive institutions </a:t>
            </a:r>
            <a:r>
              <a:rPr lang="en-US" sz="2100" dirty="0" smtClean="0"/>
              <a:t>(e.g. state comprehensives and community colleges) </a:t>
            </a:r>
            <a:r>
              <a:rPr lang="en-US" sz="3200" b="1" dirty="0" smtClean="0"/>
              <a:t>are substantially lower </a:t>
            </a:r>
            <a:r>
              <a:rPr lang="en-US" sz="1900" dirty="0" smtClean="0"/>
              <a:t>than private colleges and public research universities.</a:t>
            </a:r>
          </a:p>
          <a:p>
            <a:endParaRPr lang="en-US" dirty="0"/>
          </a:p>
          <a:p>
            <a:endParaRPr lang="en-US" sz="2800" b="1" dirty="0"/>
          </a:p>
        </p:txBody>
      </p:sp>
    </p:spTree>
    <p:extLst>
      <p:ext uri="{BB962C8B-B14F-4D97-AF65-F5344CB8AC3E}">
        <p14:creationId xmlns:p14="http://schemas.microsoft.com/office/powerpoint/2010/main" val="87627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Changes in Enrollment at U.S. Colleges &amp; Universities, 1970-2010</a:t>
            </a:r>
            <a:endParaRPr lang="en-US" b="1" dirty="0"/>
          </a:p>
        </p:txBody>
      </p:sp>
      <p:graphicFrame>
        <p:nvGraphicFramePr>
          <p:cNvPr id="3" name="Chart 2"/>
          <p:cNvGraphicFramePr/>
          <p:nvPr>
            <p:extLst>
              <p:ext uri="{D42A27DB-BD31-4B8C-83A1-F6EECF244321}">
                <p14:modId xmlns:p14="http://schemas.microsoft.com/office/powerpoint/2010/main" val="3864094523"/>
              </p:ext>
            </p:extLst>
          </p:nvPr>
        </p:nvGraphicFramePr>
        <p:xfrm>
          <a:off x="1768781" y="2411627"/>
          <a:ext cx="7646126" cy="369896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812324" y="6425514"/>
            <a:ext cx="2788199" cy="307777"/>
          </a:xfrm>
          <a:prstGeom prst="rect">
            <a:avLst/>
          </a:prstGeom>
          <a:noFill/>
        </p:spPr>
        <p:txBody>
          <a:bodyPr wrap="none" rtlCol="0">
            <a:spAutoFit/>
          </a:bodyPr>
          <a:lstStyle/>
          <a:p>
            <a:r>
              <a:rPr lang="en-US" sz="1400" i="1" u="sng" dirty="0" smtClean="0"/>
              <a:t>Sources</a:t>
            </a:r>
            <a:r>
              <a:rPr lang="en-US" sz="1400" i="1" dirty="0" smtClean="0"/>
              <a:t>: Snyder (1993), NCES (2013)</a:t>
            </a:r>
            <a:endParaRPr lang="en-US" sz="1400" i="1" u="sng" dirty="0"/>
          </a:p>
        </p:txBody>
      </p:sp>
    </p:spTree>
    <p:extLst>
      <p:ext uri="{BB962C8B-B14F-4D97-AF65-F5344CB8AC3E}">
        <p14:creationId xmlns:p14="http://schemas.microsoft.com/office/powerpoint/2010/main" val="314297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Interventions That Can Matter</a:t>
            </a:r>
            <a:endParaRPr lang="en-US" b="1" dirty="0"/>
          </a:p>
        </p:txBody>
      </p:sp>
      <p:sp>
        <p:nvSpPr>
          <p:cNvPr id="3" name="Content Placeholder 2"/>
          <p:cNvSpPr>
            <a:spLocks noGrp="1"/>
          </p:cNvSpPr>
          <p:nvPr>
            <p:ph idx="1"/>
          </p:nvPr>
        </p:nvSpPr>
        <p:spPr/>
        <p:txBody>
          <a:bodyPr>
            <a:normAutofit lnSpcReduction="10000"/>
          </a:bodyPr>
          <a:lstStyle/>
          <a:p>
            <a:r>
              <a:rPr lang="en-US" sz="3200" b="1" dirty="0" smtClean="0"/>
              <a:t>1) Enrollment Management</a:t>
            </a:r>
          </a:p>
          <a:p>
            <a:endParaRPr lang="en-US" sz="3200" b="1" dirty="0" smtClean="0"/>
          </a:p>
          <a:p>
            <a:r>
              <a:rPr lang="en-US" sz="3200" b="1" dirty="0" smtClean="0"/>
              <a:t>2) Academic Support Services</a:t>
            </a:r>
          </a:p>
          <a:p>
            <a:endParaRPr lang="en-US" sz="3200" b="1" dirty="0" smtClean="0"/>
          </a:p>
          <a:p>
            <a:r>
              <a:rPr lang="en-US" sz="3200" b="1" dirty="0" smtClean="0"/>
              <a:t>3) Improved Teaching</a:t>
            </a:r>
          </a:p>
          <a:p>
            <a:endParaRPr lang="en-US" sz="3200" b="1" dirty="0" smtClean="0"/>
          </a:p>
          <a:p>
            <a:r>
              <a:rPr lang="en-US" sz="3200" b="1" dirty="0" smtClean="0"/>
              <a:t>4) Interventions related to Student Culture</a:t>
            </a:r>
            <a:endParaRPr lang="en-US" sz="3200" b="1" dirty="0"/>
          </a:p>
        </p:txBody>
      </p:sp>
    </p:spTree>
    <p:extLst>
      <p:ext uri="{BB962C8B-B14F-4D97-AF65-F5344CB8AC3E}">
        <p14:creationId xmlns:p14="http://schemas.microsoft.com/office/powerpoint/2010/main" val="3858482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smtClean="0"/>
              <a:t>1.Enrollment Management</a:t>
            </a:r>
            <a:endParaRPr lang="en-US" sz="8000" b="1" dirty="0"/>
          </a:p>
        </p:txBody>
      </p:sp>
      <p:sp>
        <p:nvSpPr>
          <p:cNvPr id="3" name="Text Placeholder 2"/>
          <p:cNvSpPr>
            <a:spLocks noGrp="1"/>
          </p:cNvSpPr>
          <p:nvPr>
            <p:ph type="body" idx="1"/>
          </p:nvPr>
        </p:nvSpPr>
        <p:spPr>
          <a:xfrm>
            <a:off x="667512" y="4204208"/>
            <a:ext cx="9226296" cy="2114213"/>
          </a:xfrm>
        </p:spPr>
        <p:txBody>
          <a:bodyPr>
            <a:normAutofit/>
          </a:bodyPr>
          <a:lstStyle/>
          <a:p>
            <a:r>
              <a:rPr lang="en-US" sz="2400" dirty="0" smtClean="0"/>
              <a:t>1.a. Modeling the Number &amp; Distribution of Seats</a:t>
            </a:r>
          </a:p>
          <a:p>
            <a:r>
              <a:rPr lang="en-US" sz="2400" dirty="0" smtClean="0"/>
              <a:t>1.b. Balancing Impacted Majors</a:t>
            </a:r>
          </a:p>
          <a:p>
            <a:r>
              <a:rPr lang="en-US" sz="2400" dirty="0" smtClean="0"/>
              <a:t>1.c. Automatic Re-optimization of Course Plans</a:t>
            </a:r>
          </a:p>
          <a:p>
            <a:r>
              <a:rPr lang="en-US" sz="2400" dirty="0" smtClean="0"/>
              <a:t>1.d. Leveraging Summer</a:t>
            </a:r>
            <a:endParaRPr lang="en-US" sz="2400" dirty="0"/>
          </a:p>
        </p:txBody>
      </p:sp>
    </p:spTree>
    <p:extLst>
      <p:ext uri="{BB962C8B-B14F-4D97-AF65-F5344CB8AC3E}">
        <p14:creationId xmlns:p14="http://schemas.microsoft.com/office/powerpoint/2010/main" val="4027499728"/>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1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2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623</TotalTime>
  <Words>2469</Words>
  <Application>Microsoft Office PowerPoint</Application>
  <PresentationFormat>Custom</PresentationFormat>
  <Paragraphs>217</Paragraphs>
  <Slides>41</Slides>
  <Notes>1</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Metropolitan</vt:lpstr>
      <vt:lpstr>1_Metropolitan</vt:lpstr>
      <vt:lpstr>2_Metropolitan</vt:lpstr>
      <vt:lpstr>How Colleges and Universities Can Improve Outcomes for Low-Income Students </vt:lpstr>
      <vt:lpstr>Why Post-Secondary Enrollments Grow  (in spite of legitimate cost and quality concerns)</vt:lpstr>
      <vt:lpstr>The College Completion Agenda</vt:lpstr>
      <vt:lpstr>3.a. College Graduation by Income Quartiles</vt:lpstr>
      <vt:lpstr>Differences in 6-Year Graduation Rates  by Race-Ethnicity</vt:lpstr>
      <vt:lpstr>Structural Factors at Play</vt:lpstr>
      <vt:lpstr>Changes in Enrollment at U.S. Colleges &amp; Universities, 1970-2010</vt:lpstr>
      <vt:lpstr>Types of Interventions That Can Matter</vt:lpstr>
      <vt:lpstr>1.Enrollment Management</vt:lpstr>
      <vt:lpstr>1.a. A Simple Course Demand Model</vt:lpstr>
      <vt:lpstr>1.b. Automatic Re-optimization  of Course Plans: A+</vt:lpstr>
      <vt:lpstr>1.c. Balancing Impacted Majors through Resource Allocation Models</vt:lpstr>
      <vt:lpstr>1.d. Leveraging Summer</vt:lpstr>
      <vt:lpstr>2. Academic Support</vt:lpstr>
      <vt:lpstr>2.a. Frequent Visits to Advisors Matter, Especially for Less Prepared Students</vt:lpstr>
      <vt:lpstr>2.a. Early Transition Advising   </vt:lpstr>
      <vt:lpstr>2.b. A Tale of Two Learning Communities</vt:lpstr>
      <vt:lpstr>2.b. Science Learning Communities:  Treatment vs. Control Groups, 2007-2013</vt:lpstr>
      <vt:lpstr>2.c. Supplemental Instruction vs. Tutoring</vt:lpstr>
      <vt:lpstr>2.d. Problems with Summer Bridge </vt:lpstr>
      <vt:lpstr>3. Improved Teaching</vt:lpstr>
      <vt:lpstr>3.a. Placing the Best Teachers  in Introductory Courses</vt:lpstr>
      <vt:lpstr>3.a. Alternative Pathways to Overcome  the Introductory Math Problem?</vt:lpstr>
      <vt:lpstr>3.b. Using Lessons from Cognitive Science</vt:lpstr>
      <vt:lpstr>3.b. Using Superheroes  to Teach Materials Science</vt:lpstr>
      <vt:lpstr>3.c. Adaptive Learning Systems</vt:lpstr>
      <vt:lpstr>3.c. Example of a Student’s Algebra Knowledge Space in ALEKS</vt:lpstr>
      <vt:lpstr>3.d. From Robert R. Hake (1998):  Lectures vs. Interactive Engagement</vt:lpstr>
      <vt:lpstr>3.d. Active Learning Can Be Challenging for Less Prepared Students</vt:lpstr>
      <vt:lpstr>3.c. What Kinds of Active Learning?</vt:lpstr>
      <vt:lpstr>4. Student Culture</vt:lpstr>
      <vt:lpstr>4.a. Student Mindsets</vt:lpstr>
      <vt:lpstr>4.a. Mindset Theories</vt:lpstr>
      <vt:lpstr>4.b. Future Doctors of America  GPA Protection Society</vt:lpstr>
      <vt:lpstr>4.b. Students Who Finish in 4 Save $$ and Have Higher GPAs</vt:lpstr>
      <vt:lpstr>4.c. Student Utilitarianism?  Academic Disengagement at UC</vt:lpstr>
      <vt:lpstr>4.c. Reading Quizzes as an Antidote to Student Utilitarianism</vt:lpstr>
      <vt:lpstr>Conclusions, I:</vt:lpstr>
      <vt:lpstr>Conclusions, II:</vt:lpstr>
      <vt:lpstr>Continuous Improvement Cycle</vt:lpstr>
      <vt:lpstr>Scaling Innovations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&amp; Science  of Broadening Success in Post-Secondary Education</dc:title>
  <dc:creator>Steve</dc:creator>
  <cp:lastModifiedBy>Steven G. Brint</cp:lastModifiedBy>
  <cp:revision>94</cp:revision>
  <cp:lastPrinted>2015-04-19T18:24:14Z</cp:lastPrinted>
  <dcterms:created xsi:type="dcterms:W3CDTF">2015-04-18T20:50:54Z</dcterms:created>
  <dcterms:modified xsi:type="dcterms:W3CDTF">2015-12-15T19:24:49Z</dcterms:modified>
</cp:coreProperties>
</file>